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14"/>
  </p:notesMasterIdLst>
  <p:handoutMasterIdLst>
    <p:handoutMasterId r:id="rId15"/>
  </p:handoutMasterIdLst>
  <p:sldIdLst>
    <p:sldId id="283" r:id="rId2"/>
    <p:sldId id="284" r:id="rId3"/>
    <p:sldId id="291" r:id="rId4"/>
    <p:sldId id="292" r:id="rId5"/>
    <p:sldId id="285" r:id="rId6"/>
    <p:sldId id="286" r:id="rId7"/>
    <p:sldId id="287" r:id="rId8"/>
    <p:sldId id="288" r:id="rId9"/>
    <p:sldId id="289" r:id="rId10"/>
    <p:sldId id="293" r:id="rId11"/>
    <p:sldId id="290" r:id="rId12"/>
    <p:sldId id="281" r:id="rId13"/>
  </p:sldIdLst>
  <p:sldSz cx="9144000" cy="6858000" type="letter"/>
  <p:notesSz cx="7010400" cy="9296400"/>
  <p:defaultTextStyle>
    <a:defPPr>
      <a:defRPr lang="en-US"/>
    </a:defPPr>
    <a:lvl1pPr algn="ctr" rtl="0" fontAlgn="base">
      <a:spcBef>
        <a:spcPct val="50000"/>
      </a:spcBef>
      <a:spcAft>
        <a:spcPct val="0"/>
      </a:spcAft>
      <a:defRPr sz="2400" kern="1200">
        <a:solidFill>
          <a:schemeClr val="tx1"/>
        </a:solidFill>
        <a:latin typeface="Futura Hv" pitchFamily="34" charset="0"/>
        <a:ea typeface="+mn-ea"/>
        <a:cs typeface="+mn-cs"/>
      </a:defRPr>
    </a:lvl1pPr>
    <a:lvl2pPr marL="457200" algn="ctr" rtl="0" fontAlgn="base">
      <a:spcBef>
        <a:spcPct val="50000"/>
      </a:spcBef>
      <a:spcAft>
        <a:spcPct val="0"/>
      </a:spcAft>
      <a:defRPr sz="2400" kern="1200">
        <a:solidFill>
          <a:schemeClr val="tx1"/>
        </a:solidFill>
        <a:latin typeface="Futura Hv" pitchFamily="34" charset="0"/>
        <a:ea typeface="+mn-ea"/>
        <a:cs typeface="+mn-cs"/>
      </a:defRPr>
    </a:lvl2pPr>
    <a:lvl3pPr marL="914400" algn="ctr" rtl="0" fontAlgn="base">
      <a:spcBef>
        <a:spcPct val="50000"/>
      </a:spcBef>
      <a:spcAft>
        <a:spcPct val="0"/>
      </a:spcAft>
      <a:defRPr sz="2400" kern="1200">
        <a:solidFill>
          <a:schemeClr val="tx1"/>
        </a:solidFill>
        <a:latin typeface="Futura Hv" pitchFamily="34" charset="0"/>
        <a:ea typeface="+mn-ea"/>
        <a:cs typeface="+mn-cs"/>
      </a:defRPr>
    </a:lvl3pPr>
    <a:lvl4pPr marL="1371600" algn="ctr" rtl="0" fontAlgn="base">
      <a:spcBef>
        <a:spcPct val="50000"/>
      </a:spcBef>
      <a:spcAft>
        <a:spcPct val="0"/>
      </a:spcAft>
      <a:defRPr sz="2400" kern="1200">
        <a:solidFill>
          <a:schemeClr val="tx1"/>
        </a:solidFill>
        <a:latin typeface="Futura Hv" pitchFamily="34" charset="0"/>
        <a:ea typeface="+mn-ea"/>
        <a:cs typeface="+mn-cs"/>
      </a:defRPr>
    </a:lvl4pPr>
    <a:lvl5pPr marL="1828800" algn="ctr" rtl="0" fontAlgn="base">
      <a:spcBef>
        <a:spcPct val="50000"/>
      </a:spcBef>
      <a:spcAft>
        <a:spcPct val="0"/>
      </a:spcAft>
      <a:defRPr sz="2400" kern="1200">
        <a:solidFill>
          <a:schemeClr val="tx1"/>
        </a:solidFill>
        <a:latin typeface="Futura Hv" pitchFamily="34" charset="0"/>
        <a:ea typeface="+mn-ea"/>
        <a:cs typeface="+mn-cs"/>
      </a:defRPr>
    </a:lvl5pPr>
    <a:lvl6pPr marL="2286000" algn="l" defTabSz="914400" rtl="0" eaLnBrk="1" latinLnBrk="0" hangingPunct="1">
      <a:defRPr sz="2400" kern="1200">
        <a:solidFill>
          <a:schemeClr val="tx1"/>
        </a:solidFill>
        <a:latin typeface="Futura Hv" pitchFamily="34" charset="0"/>
        <a:ea typeface="+mn-ea"/>
        <a:cs typeface="+mn-cs"/>
      </a:defRPr>
    </a:lvl6pPr>
    <a:lvl7pPr marL="2743200" algn="l" defTabSz="914400" rtl="0" eaLnBrk="1" latinLnBrk="0" hangingPunct="1">
      <a:defRPr sz="2400" kern="1200">
        <a:solidFill>
          <a:schemeClr val="tx1"/>
        </a:solidFill>
        <a:latin typeface="Futura Hv" pitchFamily="34" charset="0"/>
        <a:ea typeface="+mn-ea"/>
        <a:cs typeface="+mn-cs"/>
      </a:defRPr>
    </a:lvl7pPr>
    <a:lvl8pPr marL="3200400" algn="l" defTabSz="914400" rtl="0" eaLnBrk="1" latinLnBrk="0" hangingPunct="1">
      <a:defRPr sz="2400" kern="1200">
        <a:solidFill>
          <a:schemeClr val="tx1"/>
        </a:solidFill>
        <a:latin typeface="Futura Hv" pitchFamily="34" charset="0"/>
        <a:ea typeface="+mn-ea"/>
        <a:cs typeface="+mn-cs"/>
      </a:defRPr>
    </a:lvl8pPr>
    <a:lvl9pPr marL="3657600" algn="l" defTabSz="914400" rtl="0" eaLnBrk="1" latinLnBrk="0" hangingPunct="1">
      <a:defRPr sz="2400" kern="1200">
        <a:solidFill>
          <a:schemeClr val="tx1"/>
        </a:solidFill>
        <a:latin typeface="Futura Hv" pitchFamily="34" charset="0"/>
        <a:ea typeface="+mn-ea"/>
        <a:cs typeface="+mn-cs"/>
      </a:defRPr>
    </a:lvl9pPr>
  </p:defaultTextStyle>
  <p:extLst>
    <p:ext uri="{EFAFB233-063F-42B5-8137-9DF3F51BA10A}">
      <p15:sldGuideLst xmlns:p15="http://schemas.microsoft.com/office/powerpoint/2012/main">
        <p15:guide id="1" orient="horz" pos="475">
          <p15:clr>
            <a:srgbClr val="A4A3A4"/>
          </p15:clr>
        </p15:guide>
        <p15:guide id="2" pos="41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C97"/>
    <a:srgbClr val="2362A1"/>
    <a:srgbClr val="87B6E5"/>
    <a:srgbClr val="456B91"/>
    <a:srgbClr val="194674"/>
    <a:srgbClr val="68ABEE"/>
    <a:srgbClr val="1A80E6"/>
    <a:srgbClr val="ACCAEE"/>
    <a:srgbClr val="9ABE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01" autoAdjust="0"/>
    <p:restoredTop sz="94038" autoAdjust="0"/>
  </p:normalViewPr>
  <p:slideViewPr>
    <p:cSldViewPr snapToGrid="0">
      <p:cViewPr varScale="1">
        <p:scale>
          <a:sx n="69" d="100"/>
          <a:sy n="69" d="100"/>
        </p:scale>
        <p:origin x="858" y="60"/>
      </p:cViewPr>
      <p:guideLst>
        <p:guide orient="horz" pos="475"/>
        <p:guide pos="41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2400"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42" name="Rectangle 14"/>
          <p:cNvSpPr>
            <a:spLocks noGrp="1" noChangeArrowheads="1"/>
          </p:cNvSpPr>
          <p:nvPr>
            <p:ph type="ftr" sz="quarter" idx="2"/>
          </p:nvPr>
        </p:nvSpPr>
        <p:spPr bwMode="auto">
          <a:xfrm>
            <a:off x="1185863" y="8753475"/>
            <a:ext cx="465613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462" rIns="94923" bIns="47462" numCol="1" anchor="b" anchorCtr="0" compatLnSpc="1">
            <a:prstTxWarp prst="textNoShape">
              <a:avLst/>
            </a:prstTxWarp>
          </a:bodyPr>
          <a:lstStyle>
            <a:lvl1pPr algn="l" defTabSz="949325" eaLnBrk="0" hangingPunct="0">
              <a:spcBef>
                <a:spcPct val="0"/>
              </a:spcBef>
              <a:defRPr sz="1200">
                <a:latin typeface="Futura Bk" pitchFamily="34" charset="0"/>
              </a:defRPr>
            </a:lvl1pPr>
          </a:lstStyle>
          <a:p>
            <a:endParaRPr lang="en-US"/>
          </a:p>
        </p:txBody>
      </p:sp>
      <p:sp>
        <p:nvSpPr>
          <p:cNvPr id="406543" name="Rectangle 15"/>
          <p:cNvSpPr>
            <a:spLocks noGrp="1" noChangeArrowheads="1"/>
          </p:cNvSpPr>
          <p:nvPr>
            <p:ph type="sldNum" sz="quarter" idx="3"/>
          </p:nvPr>
        </p:nvSpPr>
        <p:spPr bwMode="auto">
          <a:xfrm>
            <a:off x="6386513" y="8753475"/>
            <a:ext cx="55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23" tIns="47462" rIns="94923" bIns="47462" numCol="1" anchor="b" anchorCtr="0" compatLnSpc="1">
            <a:prstTxWarp prst="textNoShape">
              <a:avLst/>
            </a:prstTxWarp>
          </a:bodyPr>
          <a:lstStyle>
            <a:lvl1pPr algn="r" defTabSz="949325" eaLnBrk="0" hangingPunct="0">
              <a:spcBef>
                <a:spcPct val="0"/>
              </a:spcBef>
              <a:defRPr sz="1200">
                <a:latin typeface="Futura Bk" pitchFamily="34" charset="0"/>
              </a:defRPr>
            </a:lvl1pPr>
          </a:lstStyle>
          <a:p>
            <a:fld id="{0FBADA64-2A57-4DFF-AB4D-5C7389DC2E36}" type="slidenum">
              <a:rPr lang="en-US"/>
              <a:pPr/>
              <a:t>‹#›</a:t>
            </a:fld>
            <a:endParaRPr lang="en-US"/>
          </a:p>
        </p:txBody>
      </p:sp>
      <p:sp>
        <p:nvSpPr>
          <p:cNvPr id="406544" name="Rectangle 16"/>
          <p:cNvSpPr>
            <a:spLocks noGrp="1" noChangeArrowheads="1"/>
          </p:cNvSpPr>
          <p:nvPr>
            <p:ph type="hdr" sz="quarter"/>
          </p:nvPr>
        </p:nvSpPr>
        <p:spPr bwMode="auto">
          <a:xfrm>
            <a:off x="1181100" y="0"/>
            <a:ext cx="39608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endParaRPr lang="en-US"/>
          </a:p>
        </p:txBody>
      </p:sp>
      <p:sp>
        <p:nvSpPr>
          <p:cNvPr id="406545" name="Rectangle 17"/>
          <p:cNvSpPr>
            <a:spLocks noGrp="1" noChangeArrowheads="1"/>
          </p:cNvSpPr>
          <p:nvPr>
            <p:ph type="dt" idx="1"/>
          </p:nvPr>
        </p:nvSpPr>
        <p:spPr bwMode="auto">
          <a:xfrm>
            <a:off x="5657850" y="0"/>
            <a:ext cx="1352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endParaRPr lang="en-US"/>
          </a:p>
        </p:txBody>
      </p:sp>
    </p:spTree>
    <p:extLst>
      <p:ext uri="{BB962C8B-B14F-4D97-AF65-F5344CB8AC3E}">
        <p14:creationId xmlns:p14="http://schemas.microsoft.com/office/powerpoint/2010/main" val="3125441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white">
          <a:xfrm>
            <a:off x="933450" y="4416425"/>
            <a:ext cx="51435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1795" tIns="93163" rIns="111795" bIns="9316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dt" idx="1"/>
          </p:nvPr>
        </p:nvSpPr>
        <p:spPr bwMode="auto">
          <a:xfrm>
            <a:off x="5657850" y="0"/>
            <a:ext cx="1352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endParaRPr lang="en-US"/>
          </a:p>
        </p:txBody>
      </p:sp>
      <p:sp>
        <p:nvSpPr>
          <p:cNvPr id="5130" name="Rectangle 10"/>
          <p:cNvSpPr>
            <a:spLocks noGrp="1" noChangeArrowheads="1"/>
          </p:cNvSpPr>
          <p:nvPr>
            <p:ph type="hdr" sz="quarter"/>
          </p:nvPr>
        </p:nvSpPr>
        <p:spPr bwMode="auto">
          <a:xfrm>
            <a:off x="1181100" y="0"/>
            <a:ext cx="39608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endParaRPr lang="en-US"/>
          </a:p>
        </p:txBody>
      </p:sp>
      <p:sp>
        <p:nvSpPr>
          <p:cNvPr id="5132" name="Rectangle 12"/>
          <p:cNvSpPr>
            <a:spLocks noChangeArrowheads="1"/>
          </p:cNvSpPr>
          <p:nvPr/>
        </p:nvSpPr>
        <p:spPr bwMode="auto">
          <a:xfrm>
            <a:off x="1039813" y="8823325"/>
            <a:ext cx="48545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7462" rIns="94923" bIns="47462" anchor="b"/>
          <a:lstStyle>
            <a:lvl1pPr algn="l" defTabSz="949325">
              <a:spcBef>
                <a:spcPct val="0"/>
              </a:spcBef>
              <a:defRPr sz="2400">
                <a:solidFill>
                  <a:schemeClr val="tx1"/>
                </a:solidFill>
                <a:latin typeface="Futura Bk" pitchFamily="34" charset="0"/>
              </a:defRPr>
            </a:lvl1pPr>
            <a:lvl2pPr marL="476250" algn="l" defTabSz="949325">
              <a:spcBef>
                <a:spcPct val="0"/>
              </a:spcBef>
              <a:defRPr sz="2400">
                <a:solidFill>
                  <a:schemeClr val="tx1"/>
                </a:solidFill>
                <a:latin typeface="Futura Bk" pitchFamily="34" charset="0"/>
              </a:defRPr>
            </a:lvl2pPr>
            <a:lvl3pPr marL="949325" algn="l" defTabSz="949325">
              <a:spcBef>
                <a:spcPct val="0"/>
              </a:spcBef>
              <a:defRPr sz="2400">
                <a:solidFill>
                  <a:schemeClr val="tx1"/>
                </a:solidFill>
                <a:latin typeface="Futura Bk" pitchFamily="34" charset="0"/>
              </a:defRPr>
            </a:lvl3pPr>
            <a:lvl4pPr marL="1425575" algn="l" defTabSz="949325">
              <a:spcBef>
                <a:spcPct val="0"/>
              </a:spcBef>
              <a:defRPr sz="2400">
                <a:solidFill>
                  <a:schemeClr val="tx1"/>
                </a:solidFill>
                <a:latin typeface="Futura Bk" pitchFamily="34" charset="0"/>
              </a:defRPr>
            </a:lvl4pPr>
            <a:lvl5pPr marL="1898650" algn="l" defTabSz="949325">
              <a:spcBef>
                <a:spcPct val="0"/>
              </a:spcBef>
              <a:defRPr sz="2400">
                <a:solidFill>
                  <a:schemeClr val="tx1"/>
                </a:solidFill>
                <a:latin typeface="Futura Bk" pitchFamily="34" charset="0"/>
              </a:defRPr>
            </a:lvl5pPr>
            <a:lvl6pPr marL="2355850" defTabSz="949325" fontAlgn="base">
              <a:spcBef>
                <a:spcPct val="0"/>
              </a:spcBef>
              <a:spcAft>
                <a:spcPct val="0"/>
              </a:spcAft>
              <a:defRPr sz="2400">
                <a:solidFill>
                  <a:schemeClr val="tx1"/>
                </a:solidFill>
                <a:latin typeface="Futura Bk" pitchFamily="34" charset="0"/>
              </a:defRPr>
            </a:lvl6pPr>
            <a:lvl7pPr marL="2813050" defTabSz="949325" fontAlgn="base">
              <a:spcBef>
                <a:spcPct val="0"/>
              </a:spcBef>
              <a:spcAft>
                <a:spcPct val="0"/>
              </a:spcAft>
              <a:defRPr sz="2400">
                <a:solidFill>
                  <a:schemeClr val="tx1"/>
                </a:solidFill>
                <a:latin typeface="Futura Bk" pitchFamily="34" charset="0"/>
              </a:defRPr>
            </a:lvl7pPr>
            <a:lvl8pPr marL="3270250" defTabSz="949325" fontAlgn="base">
              <a:spcBef>
                <a:spcPct val="0"/>
              </a:spcBef>
              <a:spcAft>
                <a:spcPct val="0"/>
              </a:spcAft>
              <a:defRPr sz="2400">
                <a:solidFill>
                  <a:schemeClr val="tx1"/>
                </a:solidFill>
                <a:latin typeface="Futura Bk" pitchFamily="34" charset="0"/>
              </a:defRPr>
            </a:lvl8pPr>
            <a:lvl9pPr marL="3727450" defTabSz="949325" fontAlgn="base">
              <a:spcBef>
                <a:spcPct val="0"/>
              </a:spcBef>
              <a:spcAft>
                <a:spcPct val="0"/>
              </a:spcAft>
              <a:defRPr sz="2400">
                <a:solidFill>
                  <a:schemeClr val="tx1"/>
                </a:solidFill>
                <a:latin typeface="Futura Bk" pitchFamily="34" charset="0"/>
              </a:defRPr>
            </a:lvl9pPr>
          </a:lstStyle>
          <a:p>
            <a:pPr eaLnBrk="0" hangingPunct="0"/>
            <a:endParaRPr lang="en-US" sz="1200"/>
          </a:p>
        </p:txBody>
      </p:sp>
      <p:sp>
        <p:nvSpPr>
          <p:cNvPr id="5133" name="Rectangle 13"/>
          <p:cNvSpPr>
            <a:spLocks noChangeArrowheads="1"/>
          </p:cNvSpPr>
          <p:nvPr/>
        </p:nvSpPr>
        <p:spPr bwMode="auto">
          <a:xfrm>
            <a:off x="6451600" y="8823325"/>
            <a:ext cx="55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923" tIns="47462" rIns="94923" bIns="47462" anchor="b"/>
          <a:lstStyle>
            <a:lvl1pPr algn="l" defTabSz="949325">
              <a:spcBef>
                <a:spcPct val="0"/>
              </a:spcBef>
              <a:defRPr sz="2400">
                <a:solidFill>
                  <a:schemeClr val="tx1"/>
                </a:solidFill>
                <a:latin typeface="Futura Bk" pitchFamily="34" charset="0"/>
              </a:defRPr>
            </a:lvl1pPr>
            <a:lvl2pPr marL="476250" algn="l" defTabSz="949325">
              <a:spcBef>
                <a:spcPct val="0"/>
              </a:spcBef>
              <a:defRPr sz="2400">
                <a:solidFill>
                  <a:schemeClr val="tx1"/>
                </a:solidFill>
                <a:latin typeface="Futura Bk" pitchFamily="34" charset="0"/>
              </a:defRPr>
            </a:lvl2pPr>
            <a:lvl3pPr marL="949325" algn="l" defTabSz="949325">
              <a:spcBef>
                <a:spcPct val="0"/>
              </a:spcBef>
              <a:defRPr sz="2400">
                <a:solidFill>
                  <a:schemeClr val="tx1"/>
                </a:solidFill>
                <a:latin typeface="Futura Bk" pitchFamily="34" charset="0"/>
              </a:defRPr>
            </a:lvl3pPr>
            <a:lvl4pPr marL="1425575" algn="l" defTabSz="949325">
              <a:spcBef>
                <a:spcPct val="0"/>
              </a:spcBef>
              <a:defRPr sz="2400">
                <a:solidFill>
                  <a:schemeClr val="tx1"/>
                </a:solidFill>
                <a:latin typeface="Futura Bk" pitchFamily="34" charset="0"/>
              </a:defRPr>
            </a:lvl4pPr>
            <a:lvl5pPr marL="1898650" algn="l" defTabSz="949325">
              <a:spcBef>
                <a:spcPct val="0"/>
              </a:spcBef>
              <a:defRPr sz="2400">
                <a:solidFill>
                  <a:schemeClr val="tx1"/>
                </a:solidFill>
                <a:latin typeface="Futura Bk" pitchFamily="34" charset="0"/>
              </a:defRPr>
            </a:lvl5pPr>
            <a:lvl6pPr marL="2355850" defTabSz="949325" fontAlgn="base">
              <a:spcBef>
                <a:spcPct val="0"/>
              </a:spcBef>
              <a:spcAft>
                <a:spcPct val="0"/>
              </a:spcAft>
              <a:defRPr sz="2400">
                <a:solidFill>
                  <a:schemeClr val="tx1"/>
                </a:solidFill>
                <a:latin typeface="Futura Bk" pitchFamily="34" charset="0"/>
              </a:defRPr>
            </a:lvl6pPr>
            <a:lvl7pPr marL="2813050" defTabSz="949325" fontAlgn="base">
              <a:spcBef>
                <a:spcPct val="0"/>
              </a:spcBef>
              <a:spcAft>
                <a:spcPct val="0"/>
              </a:spcAft>
              <a:defRPr sz="2400">
                <a:solidFill>
                  <a:schemeClr val="tx1"/>
                </a:solidFill>
                <a:latin typeface="Futura Bk" pitchFamily="34" charset="0"/>
              </a:defRPr>
            </a:lvl7pPr>
            <a:lvl8pPr marL="3270250" defTabSz="949325" fontAlgn="base">
              <a:spcBef>
                <a:spcPct val="0"/>
              </a:spcBef>
              <a:spcAft>
                <a:spcPct val="0"/>
              </a:spcAft>
              <a:defRPr sz="2400">
                <a:solidFill>
                  <a:schemeClr val="tx1"/>
                </a:solidFill>
                <a:latin typeface="Futura Bk" pitchFamily="34" charset="0"/>
              </a:defRPr>
            </a:lvl8pPr>
            <a:lvl9pPr marL="3727450" defTabSz="949325" fontAlgn="base">
              <a:spcBef>
                <a:spcPct val="0"/>
              </a:spcBef>
              <a:spcAft>
                <a:spcPct val="0"/>
              </a:spcAft>
              <a:defRPr sz="2400">
                <a:solidFill>
                  <a:schemeClr val="tx1"/>
                </a:solidFill>
                <a:latin typeface="Futura Bk" pitchFamily="34" charset="0"/>
              </a:defRPr>
            </a:lvl9pPr>
          </a:lstStyle>
          <a:p>
            <a:pPr algn="r" eaLnBrk="0" hangingPunct="0"/>
            <a:fld id="{4C8CCF3B-AADA-4F62-A8A2-F6CDDA0420F8}" type="slidenum">
              <a:rPr lang="en-US" sz="1200"/>
              <a:pPr algn="r" eaLnBrk="0" hangingPunct="0"/>
              <a:t>‹#›</a:t>
            </a:fld>
            <a:endParaRPr lang="en-US" sz="1200"/>
          </a:p>
        </p:txBody>
      </p:sp>
    </p:spTree>
    <p:extLst>
      <p:ext uri="{BB962C8B-B14F-4D97-AF65-F5344CB8AC3E}">
        <p14:creationId xmlns:p14="http://schemas.microsoft.com/office/powerpoint/2010/main" val="2490190275"/>
      </p:ext>
    </p:extLst>
  </p:cSld>
  <p:clrMap bg1="lt1" tx1="dk1" bg2="lt2" tx2="dk2" accent1="accent1" accent2="accent2" accent3="accent3" accent4="accent4" accent5="accent5" accent6="accent6" hlink="hlink" folHlink="folHlink"/>
  <p:notesStyle>
    <a:lvl1pPr algn="l" rtl="0" fontAlgn="base">
      <a:lnSpc>
        <a:spcPct val="95000"/>
      </a:lnSpc>
      <a:spcBef>
        <a:spcPct val="10000"/>
      </a:spcBef>
      <a:spcAft>
        <a:spcPct val="30000"/>
      </a:spcAft>
      <a:defRPr sz="1200" kern="1200">
        <a:solidFill>
          <a:schemeClr val="tx1"/>
        </a:solidFill>
        <a:latin typeface="Futura Hv" pitchFamily="34" charset="0"/>
        <a:ea typeface="+mn-ea"/>
        <a:cs typeface="+mn-cs"/>
      </a:defRPr>
    </a:lvl1pPr>
    <a:lvl2pPr marL="227013" indent="-225425" algn="l" rtl="0" fontAlgn="base">
      <a:lnSpc>
        <a:spcPct val="95000"/>
      </a:lnSpc>
      <a:spcBef>
        <a:spcPct val="10000"/>
      </a:spcBef>
      <a:spcAft>
        <a:spcPct val="30000"/>
      </a:spcAft>
      <a:buChar char="•"/>
      <a:defRPr sz="1200" kern="1200">
        <a:solidFill>
          <a:schemeClr val="tx1"/>
        </a:solidFill>
        <a:latin typeface="Futura Bk" pitchFamily="34" charset="0"/>
        <a:ea typeface="+mn-ea"/>
        <a:cs typeface="+mn-cs"/>
      </a:defRPr>
    </a:lvl2pPr>
    <a:lvl3pPr marL="455613" indent="-227013" algn="l" rtl="0" fontAlgn="base">
      <a:lnSpc>
        <a:spcPct val="95000"/>
      </a:lnSpc>
      <a:spcBef>
        <a:spcPct val="10000"/>
      </a:spcBef>
      <a:spcAft>
        <a:spcPct val="30000"/>
      </a:spcAft>
      <a:buChar char="–"/>
      <a:defRPr sz="1000" kern="1200">
        <a:solidFill>
          <a:schemeClr val="tx1"/>
        </a:solidFill>
        <a:latin typeface="Futura Bk" pitchFamily="34" charset="0"/>
        <a:ea typeface="+mn-ea"/>
        <a:cs typeface="+mn-cs"/>
      </a:defRPr>
    </a:lvl3pPr>
    <a:lvl4pPr marL="685800" indent="-228600" algn="l" rtl="0" fontAlgn="base">
      <a:lnSpc>
        <a:spcPct val="95000"/>
      </a:lnSpc>
      <a:spcBef>
        <a:spcPct val="10000"/>
      </a:spcBef>
      <a:spcAft>
        <a:spcPct val="30000"/>
      </a:spcAft>
      <a:buChar char="–"/>
      <a:defRPr sz="900" kern="1200">
        <a:solidFill>
          <a:schemeClr val="tx1"/>
        </a:solidFill>
        <a:latin typeface="Futura Bk" pitchFamily="34" charset="0"/>
        <a:ea typeface="+mn-ea"/>
        <a:cs typeface="+mn-cs"/>
      </a:defRPr>
    </a:lvl4pPr>
    <a:lvl5pPr marL="908050" indent="-220663" algn="l" rtl="0" fontAlgn="base">
      <a:lnSpc>
        <a:spcPct val="95000"/>
      </a:lnSpc>
      <a:spcBef>
        <a:spcPct val="10000"/>
      </a:spcBef>
      <a:spcAft>
        <a:spcPct val="30000"/>
      </a:spcAft>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170" name="Rectangle 2"/>
          <p:cNvSpPr>
            <a:spLocks noGrp="1" noRot="1" noChangeAspect="1" noChangeArrowheads="1" noTextEdit="1"/>
          </p:cNvSpPr>
          <p:nvPr>
            <p:ph type="sldImg"/>
          </p:nvPr>
        </p:nvSpPr>
        <p:spPr>
          <a:ln/>
        </p:spPr>
      </p:sp>
      <p:sp>
        <p:nvSpPr>
          <p:cNvPr id="2311171" name="Rectangle 3"/>
          <p:cNvSpPr>
            <a:spLocks noGrp="1" noChangeArrowheads="1"/>
          </p:cNvSpPr>
          <p:nvPr>
            <p:ph type="body" idx="1"/>
          </p:nvPr>
        </p:nvSpPr>
        <p:spPr/>
        <p:txBody>
          <a:bodyPr/>
          <a:lstStyle/>
          <a:p>
            <a:r>
              <a:rPr lang="en-US" dirty="0"/>
              <a:t>This is an update to part of the presentation given in Baltimore last November.  The story has advanced to a conclusion, and this presentation summarizes the chronology and the final result.</a:t>
            </a:r>
          </a:p>
        </p:txBody>
      </p:sp>
    </p:spTree>
    <p:extLst>
      <p:ext uri="{BB962C8B-B14F-4D97-AF65-F5344CB8AC3E}">
        <p14:creationId xmlns:p14="http://schemas.microsoft.com/office/powerpoint/2010/main" val="206684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892" y="4267561"/>
            <a:ext cx="6092457" cy="4599992"/>
          </a:xfrm>
        </p:spPr>
        <p:txBody>
          <a:bodyPr/>
          <a:lstStyle/>
          <a:p>
            <a:r>
              <a:rPr lang="en-US" dirty="0"/>
              <a:t>Now back to the story…</a:t>
            </a:r>
          </a:p>
          <a:p>
            <a:r>
              <a:rPr lang="en-US" dirty="0"/>
              <a:t>In September 2011, After Midge had found the letter in the family Bible, she contacted Rich </a:t>
            </a:r>
            <a:r>
              <a:rPr lang="en-US" dirty="0" err="1"/>
              <a:t>Uhrich</a:t>
            </a:r>
            <a:r>
              <a:rPr lang="en-US" dirty="0"/>
              <a:t>, hoping she could find the coin and reacquire the family heirloom.  Rich put her in touch with Len </a:t>
            </a:r>
            <a:r>
              <a:rPr lang="en-US" dirty="0" err="1"/>
              <a:t>Augsburger</a:t>
            </a:r>
            <a:r>
              <a:rPr lang="en-US" dirty="0"/>
              <a:t>.   She furnished a scan of the Gobrecht Dollar to Len, who searched the Heritage Archives, to see if he could find a match.  </a:t>
            </a:r>
          </a:p>
          <a:p>
            <a:r>
              <a:rPr lang="en-US" dirty="0"/>
              <a:t>Len identified that the same coin had indeed sold in the FUN Heritage Sale in January 2011, just 3 months after Midge had sold the coin.</a:t>
            </a:r>
          </a:p>
          <a:p>
            <a:r>
              <a:rPr lang="en-US" dirty="0"/>
              <a:t>In November 2011, Len discussed with one of the Heritage principals, about the desire to locate the coin.  At this time, Len did not mention the letter about the Gobrecht Dollar, trying to avoid a situation where this knowledge would make the coin harder to obtain, if it could be found.  Todd </a:t>
            </a:r>
            <a:r>
              <a:rPr lang="en-US" dirty="0" err="1"/>
              <a:t>Imhof</a:t>
            </a:r>
            <a:r>
              <a:rPr lang="en-US" dirty="0"/>
              <a:t>, the Heritage principal, let Len know that the coin had been resold since the auction, and that the current owner did not wish to sell the coin.</a:t>
            </a:r>
          </a:p>
          <a:p>
            <a:r>
              <a:rPr lang="en-US" dirty="0"/>
              <a:t>Three years later, in October 2014, Len </a:t>
            </a:r>
            <a:r>
              <a:rPr lang="en-US" dirty="0" err="1"/>
              <a:t>Augsburger</a:t>
            </a:r>
            <a:r>
              <a:rPr lang="en-US" dirty="0"/>
              <a:t> presented the story at the LSCC meeting in Baltimore, hoping the publicity would eventual result in the coin coming back to Midge.</a:t>
            </a:r>
          </a:p>
          <a:p>
            <a:r>
              <a:rPr lang="en-US" dirty="0"/>
              <a:t>Quite literally the next day, in Baltimore, Len noticed a familiar-looking Gobrecht Dollar in a PCGS PR62 holder.  He knew he had seen it before.  Could it be the same coin?  He checked the Heritage Archives for Midge’s coin, and confirm that it was the same coin.  He contacted Midge, who confirmed she did want to re-acquire the coin.</a:t>
            </a:r>
          </a:p>
          <a:p>
            <a:r>
              <a:rPr lang="en-US" dirty="0"/>
              <a:t>Len brokered the sale and the coin was reunited with Midge, the letter, and the family Bible.   In March 2015, the story was told in </a:t>
            </a:r>
            <a:r>
              <a:rPr lang="en-US" i="1" dirty="0"/>
              <a:t>The Gobrecht Journal, #122</a:t>
            </a:r>
            <a:r>
              <a:rPr lang="en-US" dirty="0"/>
              <a:t>.</a:t>
            </a:r>
          </a:p>
        </p:txBody>
      </p:sp>
    </p:spTree>
    <p:extLst>
      <p:ext uri="{BB962C8B-B14F-4D97-AF65-F5344CB8AC3E}">
        <p14:creationId xmlns:p14="http://schemas.microsoft.com/office/powerpoint/2010/main" val="72328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photo of the Andrew Jackson-Earl-Sevier, with the family Bible and the Letter.</a:t>
            </a:r>
          </a:p>
          <a:p>
            <a:r>
              <a:rPr lang="en-US" dirty="0"/>
              <a:t>Midge has made sure that her family knows the heritage, pedigree, and historical significance of the Dollar, to ensure that they are never separated again.</a:t>
            </a:r>
          </a:p>
        </p:txBody>
      </p:sp>
    </p:spTree>
    <p:extLst>
      <p:ext uri="{BB962C8B-B14F-4D97-AF65-F5344CB8AC3E}">
        <p14:creationId xmlns:p14="http://schemas.microsoft.com/office/powerpoint/2010/main" val="338307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047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August, 2010, a non-collector named Midge discovers an 1836 Gobrecht Dollar in her mother’s safety deposit box.  Not being a coin collector, Midge isn’t sure what the coin represents.  She assumes the coin was given to the family by an aunt.  </a:t>
            </a:r>
          </a:p>
          <a:p>
            <a:r>
              <a:rPr lang="en-US" dirty="0"/>
              <a:t>The next month, Midge finds her way to local dealer Rich </a:t>
            </a:r>
            <a:r>
              <a:rPr lang="en-US" dirty="0" err="1"/>
              <a:t>Uhrich</a:t>
            </a:r>
            <a:r>
              <a:rPr lang="en-US" dirty="0"/>
              <a:t>, who examines the coin.  After telling her the approximate value of the coin,  he recommends the coin be certified and encapsulated, both for its protection and eventual sale.</a:t>
            </a:r>
          </a:p>
          <a:p>
            <a:r>
              <a:rPr lang="en-US" dirty="0"/>
              <a:t>At the Philadelphia coin show in October 2010, Rich </a:t>
            </a:r>
            <a:r>
              <a:rPr lang="en-US" dirty="0" err="1"/>
              <a:t>Uhrich</a:t>
            </a:r>
            <a:r>
              <a:rPr lang="en-US" dirty="0"/>
              <a:t> sells the coin on Midge’s behalf.  The coin subsequently passes through one or more intermediaries to a collector.</a:t>
            </a:r>
          </a:p>
          <a:p>
            <a:r>
              <a:rPr lang="en-US" dirty="0"/>
              <a:t>Fast forward a year:  following her mother’s passing, Midge cleans out her mother’s safety deposit box in September 2011.  In the family Bible, Midge finds an old letter tucked inside that gives the history of the coin.  What she reads shocks her…</a:t>
            </a:r>
          </a:p>
        </p:txBody>
      </p:sp>
    </p:spTree>
    <p:extLst>
      <p:ext uri="{BB962C8B-B14F-4D97-AF65-F5344CB8AC3E}">
        <p14:creationId xmlns:p14="http://schemas.microsoft.com/office/powerpoint/2010/main" val="262469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August, 2010, a non-collector named Midge discovers an 1836 Gobrecht Dollar in her mother’s safety deposit box.  Not being a coin collector, Midge isn’t sure what the coin represents.  She assumes the coin was given to the family by an aunt.  </a:t>
            </a:r>
          </a:p>
          <a:p>
            <a:r>
              <a:rPr lang="en-US" dirty="0"/>
              <a:t>The next month, Midge finds her way to local dealer Rich </a:t>
            </a:r>
            <a:r>
              <a:rPr lang="en-US" dirty="0" err="1"/>
              <a:t>Uhrich</a:t>
            </a:r>
            <a:r>
              <a:rPr lang="en-US" dirty="0"/>
              <a:t>, who examines the coin.  After telling her the approximate value of the coin,  he recommends the coin be certified and encapsulated, both for its protection and eventual sale.</a:t>
            </a:r>
          </a:p>
          <a:p>
            <a:r>
              <a:rPr lang="en-US" dirty="0"/>
              <a:t>At the Philadelphia coin show in October 2010, Rich </a:t>
            </a:r>
            <a:r>
              <a:rPr lang="en-US" dirty="0" err="1"/>
              <a:t>Uhrich</a:t>
            </a:r>
            <a:r>
              <a:rPr lang="en-US" dirty="0"/>
              <a:t> sells the coin on Midge’s behalf.  The coin subsequently passes through one or more intermediaries to a collector.</a:t>
            </a:r>
          </a:p>
          <a:p>
            <a:r>
              <a:rPr lang="en-US" dirty="0"/>
              <a:t>Fast forward a year:  following her mother’s passing, Midge cleans out her mother’s safety deposit box in September 2011.  In the family Bible, Midge finds an old letter tucked inside that gives the history of the coin.  What she reads shocks her…</a:t>
            </a:r>
          </a:p>
        </p:txBody>
      </p:sp>
    </p:spTree>
    <p:extLst>
      <p:ext uri="{BB962C8B-B14F-4D97-AF65-F5344CB8AC3E}">
        <p14:creationId xmlns:p14="http://schemas.microsoft.com/office/powerpoint/2010/main" val="133832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August, 2010, a non-collector named Midge discovers an 1836 Gobrecht Dollar in her mother’s safety deposit box.  Not being a coin collector, Midge isn’t sure what the coin represents.  She assumes the coin was given to the family by an aunt.  </a:t>
            </a:r>
          </a:p>
          <a:p>
            <a:r>
              <a:rPr lang="en-US" dirty="0"/>
              <a:t>The next month, Midge finds her way to local dealer Rich </a:t>
            </a:r>
            <a:r>
              <a:rPr lang="en-US" dirty="0" err="1"/>
              <a:t>Uhrich</a:t>
            </a:r>
            <a:r>
              <a:rPr lang="en-US" dirty="0"/>
              <a:t>, who examines the coin.  After telling her the approximate value of the coin,  he recommends the coin be certified and encapsulated, both for its protection and eventual sale.</a:t>
            </a:r>
          </a:p>
          <a:p>
            <a:r>
              <a:rPr lang="en-US" dirty="0"/>
              <a:t>At the Philadelphia coin show in October 2010, Rich </a:t>
            </a:r>
            <a:r>
              <a:rPr lang="en-US" dirty="0" err="1"/>
              <a:t>Uhrich</a:t>
            </a:r>
            <a:r>
              <a:rPr lang="en-US" dirty="0"/>
              <a:t> sells the coin on Midge’s behalf.  The coin subsequently passes through one or more intermediaries to a collector.</a:t>
            </a:r>
          </a:p>
          <a:p>
            <a:r>
              <a:rPr lang="en-US" dirty="0"/>
              <a:t>Fast forward a year:  following her mother’s passing, Midge cleans out her mother’s safety deposit box in September 2011.  In the family Bible, Midge finds an old letter tucked inside that gives the history of the coin.  What she reads shocks her…</a:t>
            </a:r>
          </a:p>
        </p:txBody>
      </p:sp>
    </p:spTree>
    <p:extLst>
      <p:ext uri="{BB962C8B-B14F-4D97-AF65-F5344CB8AC3E}">
        <p14:creationId xmlns:p14="http://schemas.microsoft.com/office/powerpoint/2010/main" val="305668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letter to Robert Dunbar from Sarah Sevier in 1888, the history of the dollar is told.</a:t>
            </a:r>
          </a:p>
          <a:p>
            <a:r>
              <a:rPr lang="en-US" dirty="0"/>
              <a:t>The Gobrecht Dollar was given to Robert Dunbar’s mother in 1837 when she was an infant, by Major R.E.W Earl, when they visited Andrew Jackson’s home, The Hermitage.  Earl was a friend of Andrew Jackson and part of his household.  Earl was given the coin by Andrew Jackson.  Jackson was President at the time the dollars were struck.</a:t>
            </a:r>
          </a:p>
          <a:p>
            <a:r>
              <a:rPr lang="en-US" dirty="0"/>
              <a:t>The letter says Sarah Sevier believed the coin was the first impression made, or certainly at least one of the first pieces coined.</a:t>
            </a:r>
          </a:p>
          <a:p>
            <a:r>
              <a:rPr lang="en-US" dirty="0"/>
              <a:t>--------------</a:t>
            </a:r>
          </a:p>
          <a:p>
            <a:r>
              <a:rPr lang="en-US" dirty="0"/>
              <a:t>This obviously was a shock to Midge, who had sold the coin the previous year, not knowing any of this.  She was distraught at having sold off such a historical piece, and an important part of her family heritage.</a:t>
            </a:r>
          </a:p>
        </p:txBody>
      </p:sp>
    </p:spTree>
    <p:extLst>
      <p:ext uri="{BB962C8B-B14F-4D97-AF65-F5344CB8AC3E}">
        <p14:creationId xmlns:p14="http://schemas.microsoft.com/office/powerpoint/2010/main" val="52511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notes on Andrew Jackson and his collection...</a:t>
            </a:r>
          </a:p>
          <a:p>
            <a:r>
              <a:rPr lang="en-US" dirty="0"/>
              <a:t>Apparently Andrew Jackson was a collector of sorts.  Found in the Hermitage were a number of significant coins, including a Washington half dollar pattern, a 1652 Pine Tree two-pence, both presented to the President in 1837 by John Guest.</a:t>
            </a:r>
          </a:p>
          <a:p>
            <a:r>
              <a:rPr lang="en-US" dirty="0"/>
              <a:t>Another tie-in to Andrew Jackson by General Gates P. </a:t>
            </a:r>
            <a:r>
              <a:rPr lang="en-US" dirty="0" err="1"/>
              <a:t>Thruston</a:t>
            </a:r>
            <a:r>
              <a:rPr lang="en-US" dirty="0"/>
              <a:t>…</a:t>
            </a:r>
          </a:p>
          <a:p>
            <a:r>
              <a:rPr lang="en-US" dirty="0" err="1"/>
              <a:t>Thruston</a:t>
            </a:r>
            <a:r>
              <a:rPr lang="en-US" dirty="0"/>
              <a:t> obtained coins and a medal that originally belonged to Andrew Jackson, including two 1836 Gobrecht Dollars (with mint </a:t>
            </a:r>
            <a:r>
              <a:rPr lang="en-US" dirty="0" err="1"/>
              <a:t>lusture</a:t>
            </a:r>
            <a:r>
              <a:rPr lang="en-US" dirty="0"/>
              <a:t> untarnished).  The label was in Mrs. Jackson’s handwriting, stating one of these was presented to Jackson by Mint Director Patterson as one of the first struck.  The other was presented by Martin Van Buren to a member of the Jackson family.  The Washington [Getz] Half Dollar came from the same source.</a:t>
            </a:r>
          </a:p>
          <a:p>
            <a:endParaRPr lang="en-US" dirty="0"/>
          </a:p>
          <a:p>
            <a:r>
              <a:rPr lang="en-US" dirty="0"/>
              <a:t>Thus, two different sources corroborate the fact that numerous numismatic items, including Gobrecht Dollars, had been given to Andrew Jackson.</a:t>
            </a:r>
          </a:p>
        </p:txBody>
      </p:sp>
    </p:spTree>
    <p:extLst>
      <p:ext uri="{BB962C8B-B14F-4D97-AF65-F5344CB8AC3E}">
        <p14:creationId xmlns:p14="http://schemas.microsoft.com/office/powerpoint/2010/main" val="16873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pedigree of the “other” Gobrecht Dollar, the one obtained by General </a:t>
            </a:r>
            <a:r>
              <a:rPr lang="en-US" dirty="0" err="1"/>
              <a:t>Thruston</a:t>
            </a:r>
            <a:r>
              <a:rPr lang="en-US" dirty="0"/>
              <a:t> from Andrew Jackson is shown here.   </a:t>
            </a:r>
          </a:p>
          <a:p>
            <a:r>
              <a:rPr lang="en-US" dirty="0"/>
              <a:t>First mentioned in the American Journal of Numismatics in 1892, the Jackson-</a:t>
            </a:r>
            <a:r>
              <a:rPr lang="en-US" dirty="0" err="1"/>
              <a:t>Thruston</a:t>
            </a:r>
            <a:r>
              <a:rPr lang="en-US" dirty="0"/>
              <a:t> dollar presented to Jackson by Patterson was included in the Lyman Low sale of 1910, along with an Erie Canal Medal.</a:t>
            </a:r>
          </a:p>
          <a:p>
            <a:r>
              <a:rPr lang="en-US" dirty="0"/>
              <a:t>Subsequent sales included the 1934 Bluestone sale, and the 1992 Bowers and </a:t>
            </a:r>
            <a:r>
              <a:rPr lang="en-US" dirty="0" err="1"/>
              <a:t>Merena</a:t>
            </a:r>
            <a:r>
              <a:rPr lang="en-US" dirty="0"/>
              <a:t> sale.    The catalog included a copy of letter/label:  </a:t>
            </a:r>
          </a:p>
          <a:p>
            <a:r>
              <a:rPr lang="en-US" sz="1600" dirty="0">
                <a:latin typeface="Footlight MT Light" panose="0204060206030A020304" pitchFamily="18" charset="0"/>
              </a:rPr>
              <a:t>Flying eagle Dollar 1836,</a:t>
            </a:r>
          </a:p>
          <a:p>
            <a:r>
              <a:rPr lang="en-US" sz="1600" dirty="0">
                <a:latin typeface="Footlight MT Light" panose="0204060206030A020304" pitchFamily="18" charset="0"/>
              </a:rPr>
              <a:t>One of the first dollars of the new stamp coined in </a:t>
            </a:r>
            <a:r>
              <a:rPr lang="en-US" sz="1600" dirty="0" err="1">
                <a:latin typeface="Footlight MT Light" panose="0204060206030A020304" pitchFamily="18" charset="0"/>
              </a:rPr>
              <a:t>Phila</a:t>
            </a:r>
            <a:r>
              <a:rPr lang="en-US" sz="1600" dirty="0">
                <a:latin typeface="Footlight MT Light" panose="0204060206030A020304" pitchFamily="18" charset="0"/>
              </a:rPr>
              <a:t>. Presented by R. Patterson of the mint __ 1836</a:t>
            </a:r>
          </a:p>
        </p:txBody>
      </p:sp>
    </p:spTree>
    <p:extLst>
      <p:ext uri="{BB962C8B-B14F-4D97-AF65-F5344CB8AC3E}">
        <p14:creationId xmlns:p14="http://schemas.microsoft.com/office/powerpoint/2010/main" val="323173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President Jackson…</a:t>
            </a:r>
          </a:p>
          <a:p>
            <a:endParaRPr lang="en-US" dirty="0"/>
          </a:p>
          <a:p>
            <a:r>
              <a:rPr lang="en-US" dirty="0"/>
              <a:t>According to a letter from the Treasury Secretary to Mint Director Robert Patterson, it was Andrew Jackson that approved the “Flying Eagle” dollar design, January 8, 1836</a:t>
            </a:r>
          </a:p>
          <a:p>
            <a:endParaRPr lang="en-US" dirty="0"/>
          </a:p>
          <a:p>
            <a:r>
              <a:rPr lang="en-US" dirty="0"/>
              <a:t>Also, according to Numismatic News, another Gobrecht Dollar was inscribed “A. Jackson to J.W. McGrath”</a:t>
            </a:r>
          </a:p>
          <a:p>
            <a:r>
              <a:rPr lang="en-US" dirty="0"/>
              <a:t>It is possible that this dollar was sold in a Stacks sale, but nobody remembers when that might have been, so no auction archive has been found </a:t>
            </a:r>
          </a:p>
        </p:txBody>
      </p:sp>
    </p:spTree>
    <p:extLst>
      <p:ext uri="{BB962C8B-B14F-4D97-AF65-F5344CB8AC3E}">
        <p14:creationId xmlns:p14="http://schemas.microsoft.com/office/powerpoint/2010/main" val="187087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892" y="4267561"/>
            <a:ext cx="6092457" cy="4599992"/>
          </a:xfrm>
        </p:spPr>
        <p:txBody>
          <a:bodyPr/>
          <a:lstStyle/>
          <a:p>
            <a:r>
              <a:rPr lang="en-US" dirty="0"/>
              <a:t>Now back to the story…</a:t>
            </a:r>
          </a:p>
          <a:p>
            <a:r>
              <a:rPr lang="en-US" dirty="0"/>
              <a:t>In September 2011, After Midge had found the letter in the family Bible, she contacted Rich </a:t>
            </a:r>
            <a:r>
              <a:rPr lang="en-US" dirty="0" err="1"/>
              <a:t>Uhrich</a:t>
            </a:r>
            <a:r>
              <a:rPr lang="en-US" dirty="0"/>
              <a:t>, hoping she could find the coin and reacquire the family heirloom.  Rich put her in touch with Len </a:t>
            </a:r>
            <a:r>
              <a:rPr lang="en-US" dirty="0" err="1"/>
              <a:t>Augsburger</a:t>
            </a:r>
            <a:r>
              <a:rPr lang="en-US" dirty="0"/>
              <a:t>.   She furnished a scan of the Gobrecht Dollar to Len, who searched the Heritage Archives, to see if he could find a match.  </a:t>
            </a:r>
          </a:p>
          <a:p>
            <a:r>
              <a:rPr lang="en-US" dirty="0"/>
              <a:t>Len identified that the same coin had indeed sold in the FUN Heritage Sale in January 2011, just 3 months after Midge had sold the coin.</a:t>
            </a:r>
          </a:p>
          <a:p>
            <a:r>
              <a:rPr lang="en-US" dirty="0"/>
              <a:t>In November 2011, Len discussed with one of the Heritage principals, about the desire to locate the coin.  At this time, Len did not mention the letter about the Gobrecht Dollar, trying to avoid a situation where this knowledge would make the coin harder to obtain, if it could be found.  Todd </a:t>
            </a:r>
            <a:r>
              <a:rPr lang="en-US" dirty="0" err="1"/>
              <a:t>Imhof</a:t>
            </a:r>
            <a:r>
              <a:rPr lang="en-US" dirty="0"/>
              <a:t>, the Heritage principal, let Len know that the coin had been resold since the auction, and that the current owner did not wish to sell the coin.</a:t>
            </a:r>
          </a:p>
          <a:p>
            <a:r>
              <a:rPr lang="en-US" dirty="0"/>
              <a:t>Three years later, in October 2014, Len </a:t>
            </a:r>
            <a:r>
              <a:rPr lang="en-US" dirty="0" err="1"/>
              <a:t>Augsburger</a:t>
            </a:r>
            <a:r>
              <a:rPr lang="en-US" dirty="0"/>
              <a:t> presented the story at the LSCC meeting in Baltimore, hoping the publicity would eventual result in the coin coming back to Midge.</a:t>
            </a:r>
          </a:p>
          <a:p>
            <a:r>
              <a:rPr lang="en-US" dirty="0"/>
              <a:t>Quite literally the next day, in Baltimore, Len noticed a familiar-looking Gobrecht Dollar in a PCGS PR62 holder.  He knew he had seen it before.  Could it be the same coin?  He checked the Heritage Archives for Midge’s coin, and confirm that it was the same coin.  He contacted Midge, who confirmed she did want to re-acquire the coin.</a:t>
            </a:r>
          </a:p>
          <a:p>
            <a:r>
              <a:rPr lang="en-US" dirty="0"/>
              <a:t>Len brokered the sale and the coin was reunited with Midge, the letter, and the family Bible.   In March 2015, the story was told in </a:t>
            </a:r>
            <a:r>
              <a:rPr lang="en-US" i="1" dirty="0"/>
              <a:t>The Gobrecht Journal, #122</a:t>
            </a:r>
            <a:r>
              <a:rPr lang="en-US" dirty="0"/>
              <a:t>.</a:t>
            </a:r>
          </a:p>
        </p:txBody>
      </p:sp>
    </p:spTree>
    <p:extLst>
      <p:ext uri="{BB962C8B-B14F-4D97-AF65-F5344CB8AC3E}">
        <p14:creationId xmlns:p14="http://schemas.microsoft.com/office/powerpoint/2010/main" val="313389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gradFill rotWithShape="1">
          <a:gsLst>
            <a:gs pos="100000">
              <a:schemeClr val="bg2">
                <a:lumMod val="40000"/>
                <a:lumOff val="60000"/>
              </a:schemeClr>
            </a:gs>
            <a:gs pos="12000">
              <a:schemeClr val="bg2">
                <a:lumMod val="75000"/>
              </a:schemeClr>
            </a:gs>
            <a:gs pos="55000">
              <a:srgbClr val="87B6E5"/>
            </a:gs>
            <a:gs pos="45000">
              <a:srgbClr val="749EC8"/>
            </a:gs>
            <a:gs pos="37000">
              <a:srgbClr val="456B91"/>
            </a:gs>
            <a:gs pos="27000">
              <a:schemeClr val="bg2">
                <a:lumMod val="75000"/>
              </a:schemeClr>
            </a:gs>
            <a:gs pos="86000">
              <a:schemeClr val="bg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306050" name="Rectangle 2"/>
          <p:cNvSpPr>
            <a:spLocks noChangeArrowheads="1"/>
          </p:cNvSpPr>
          <p:nvPr userDrawn="1"/>
        </p:nvSpPr>
        <p:spPr bwMode="auto">
          <a:xfrm>
            <a:off x="0" y="0"/>
            <a:ext cx="3384550" cy="6858000"/>
          </a:xfrm>
          <a:prstGeom prst="rect">
            <a:avLst/>
          </a:prstGeom>
          <a:solidFill>
            <a:schemeClr val="tx1"/>
          </a:solidFill>
          <a:ln>
            <a:noFill/>
          </a:ln>
          <a:effectLst/>
          <a:extLst>
            <a:ext uri="{91240B29-F687-4F45-9708-019B960494DF}">
              <a14:hiddenLine xmlns:a14="http://schemas.microsoft.com/office/drawing/2010/main" w="25400">
                <a:solidFill>
                  <a:schemeClr val="tx1"/>
                </a:solidFill>
                <a:miter lim="800000"/>
                <a:headEnd/>
                <a:tailEnd type="none" w="lg"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06051" name="Rectangle 3"/>
          <p:cNvSpPr>
            <a:spLocks noGrp="1" noChangeArrowheads="1"/>
          </p:cNvSpPr>
          <p:nvPr>
            <p:ph type="ctrTitle" sz="quarter"/>
          </p:nvPr>
        </p:nvSpPr>
        <p:spPr>
          <a:xfrm>
            <a:off x="3635375" y="450850"/>
            <a:ext cx="5326063" cy="2795588"/>
          </a:xfrm>
        </p:spPr>
        <p:txBody>
          <a:bodyPr lIns="182880" tIns="91440" rIns="182880" bIns="91440" anchor="t"/>
          <a:lstStyle>
            <a:lvl1pPr>
              <a:defRPr sz="3200" b="1">
                <a:solidFill>
                  <a:schemeClr val="tx1"/>
                </a:solidFill>
              </a:defRPr>
            </a:lvl1pPr>
          </a:lstStyle>
          <a:p>
            <a:pPr lvl="0"/>
            <a:r>
              <a:rPr lang="en-US" noProof="0"/>
              <a:t>Click to edit Master title style</a:t>
            </a:r>
            <a:endParaRPr lang="en-US" noProof="0" dirty="0"/>
          </a:p>
        </p:txBody>
      </p:sp>
      <p:sp>
        <p:nvSpPr>
          <p:cNvPr id="2306052" name="Rectangle 4"/>
          <p:cNvSpPr>
            <a:spLocks noGrp="1" noChangeArrowheads="1"/>
          </p:cNvSpPr>
          <p:nvPr>
            <p:ph type="subTitle" sz="quarter" idx="1"/>
          </p:nvPr>
        </p:nvSpPr>
        <p:spPr>
          <a:xfrm>
            <a:off x="3651250" y="3429000"/>
            <a:ext cx="5289550" cy="3125788"/>
          </a:xfrm>
          <a:extLst>
            <a:ext uri="{91240B29-F687-4F45-9708-019B960494DF}">
              <a14:hiddenLine xmlns:a14="http://schemas.microsoft.com/office/drawing/2010/main" w="9525" algn="ctr">
                <a:solidFill>
                  <a:schemeClr val="tx1"/>
                </a:solidFill>
                <a:miter lim="800000"/>
                <a:headEnd/>
                <a:tailEnd/>
              </a14:hiddenLine>
            </a:ext>
          </a:extLst>
        </p:spPr>
        <p:txBody>
          <a:bodyPr lIns="182880" tIns="91440" rIns="182880" bIns="274320" anchor="b"/>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noProof="0" dirty="0"/>
              <a:t>Click to edit Master subtitle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latin typeface="Arial" panose="020B0604020202020204" pitchFamily="34" charset="0"/>
                <a:cs typeface="Arial" panose="020B0604020202020204" pitchFamily="34" charset="0"/>
              </a:defRPr>
            </a:lvl2pPr>
            <a:lvl3pPr>
              <a:defRPr>
                <a:solidFill>
                  <a:schemeClr val="bg2"/>
                </a:solidFill>
                <a:latin typeface="Arial" panose="020B0604020202020204" pitchFamily="34" charset="0"/>
                <a:cs typeface="Arial" panose="020B0604020202020204" pitchFamily="34" charset="0"/>
              </a:defRPr>
            </a:lvl3pPr>
            <a:lvl4pPr>
              <a:defRPr sz="2000">
                <a:solidFill>
                  <a:schemeClr val="bg2"/>
                </a:solidFill>
                <a:latin typeface="Arial" panose="020B0604020202020204" pitchFamily="34" charset="0"/>
                <a:cs typeface="Arial" panose="020B0604020202020204" pitchFamily="34" charset="0"/>
              </a:defRPr>
            </a:lvl4pPr>
            <a:lvl5pPr>
              <a:defRPr sz="200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4"/>
          </p:nvPr>
        </p:nvSpPr>
        <p:spPr bwMode="gray">
          <a:xfrm>
            <a:off x="8398155" y="6608643"/>
            <a:ext cx="600075" cy="184666"/>
          </a:xfrm>
          <a:prstGeom prst="rect">
            <a:avLst/>
          </a:prstGeom>
          <a:noFill/>
          <a:ln>
            <a:noFill/>
          </a:ln>
          <a:effectLst/>
          <a:extLst>
            <a:ext uri="{909E8E84-426E-40DD-AFC4-6F175D3DCCD1}">
              <a14:hiddenFill xmlns:a14="http://schemas.microsoft.com/office/drawing/2010/main">
                <a:solidFill>
                  <a:srgbClr val="D1ECA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eaLnBrk="0" hangingPunct="0">
              <a:spcBef>
                <a:spcPct val="0"/>
              </a:spcBef>
              <a:defRPr sz="1200">
                <a:solidFill>
                  <a:schemeClr val="bg1">
                    <a:lumMod val="75000"/>
                  </a:schemeClr>
                </a:solidFill>
                <a:latin typeface="+mn-lt"/>
              </a:defRPr>
            </a:lvl1pPr>
          </a:lstStyle>
          <a:p>
            <a:r>
              <a:rPr lang="en-US"/>
              <a:t>Page </a:t>
            </a:r>
            <a:fld id="{3D1BF224-251F-4D20-AF38-3F9EF8CEFB02}" type="slidenum">
              <a:rPr lang="en-US" smtClean="0"/>
              <a:pPr/>
              <a:t>‹#›</a:t>
            </a:fld>
            <a:endParaRPr lang="en-US" dirty="0"/>
          </a:p>
        </p:txBody>
      </p:sp>
    </p:spTree>
    <p:extLst>
      <p:ext uri="{BB962C8B-B14F-4D97-AF65-F5344CB8AC3E}">
        <p14:creationId xmlns:p14="http://schemas.microsoft.com/office/powerpoint/2010/main" val="42225425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chemeClr val="bg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36550" y="1273175"/>
            <a:ext cx="4235450" cy="5270500"/>
          </a:xfr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latin typeface="Arial" panose="020B0604020202020204" pitchFamily="34" charset="0"/>
                <a:cs typeface="Arial" panose="020B0604020202020204" pitchFamily="34" charset="0"/>
              </a:defRPr>
            </a:lvl2pPr>
            <a:lvl3pPr>
              <a:defRPr>
                <a:solidFill>
                  <a:schemeClr val="bg2"/>
                </a:solidFill>
                <a:latin typeface="Arial" panose="020B0604020202020204" pitchFamily="34" charset="0"/>
                <a:cs typeface="Arial" panose="020B0604020202020204" pitchFamily="34" charset="0"/>
              </a:defRPr>
            </a:lvl3pPr>
            <a:lvl4pPr>
              <a:defRPr sz="2000">
                <a:solidFill>
                  <a:schemeClr val="bg2"/>
                </a:solidFill>
                <a:latin typeface="Arial" panose="020B0604020202020204" pitchFamily="34" charset="0"/>
                <a:cs typeface="Arial" panose="020B0604020202020204" pitchFamily="34" charset="0"/>
              </a:defRPr>
            </a:lvl4pPr>
            <a:lvl5pPr>
              <a:defRPr sz="200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756150" y="1282700"/>
            <a:ext cx="4235450" cy="5270500"/>
          </a:xfr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latin typeface="Arial" panose="020B0604020202020204" pitchFamily="34" charset="0"/>
                <a:cs typeface="Arial" panose="020B0604020202020204" pitchFamily="34" charset="0"/>
              </a:defRPr>
            </a:lvl2pPr>
            <a:lvl3pPr>
              <a:defRPr>
                <a:solidFill>
                  <a:schemeClr val="bg2"/>
                </a:solidFill>
                <a:latin typeface="Arial" panose="020B0604020202020204" pitchFamily="34" charset="0"/>
                <a:cs typeface="Arial" panose="020B0604020202020204" pitchFamily="34" charset="0"/>
              </a:defRPr>
            </a:lvl3pPr>
            <a:lvl4pPr>
              <a:defRPr sz="2000">
                <a:solidFill>
                  <a:schemeClr val="bg2"/>
                </a:solidFill>
                <a:latin typeface="Arial" panose="020B0604020202020204" pitchFamily="34" charset="0"/>
                <a:cs typeface="Arial" panose="020B0604020202020204" pitchFamily="34" charset="0"/>
              </a:defRPr>
            </a:lvl4pPr>
            <a:lvl5pPr>
              <a:defRPr sz="200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Grp="1" noChangeArrowheads="1"/>
          </p:cNvSpPr>
          <p:nvPr>
            <p:ph type="sldNum" sz="quarter" idx="4"/>
          </p:nvPr>
        </p:nvSpPr>
        <p:spPr bwMode="gray">
          <a:xfrm>
            <a:off x="8398155" y="6608643"/>
            <a:ext cx="600075" cy="184666"/>
          </a:xfrm>
          <a:prstGeom prst="rect">
            <a:avLst/>
          </a:prstGeom>
          <a:noFill/>
          <a:ln>
            <a:noFill/>
          </a:ln>
          <a:effectLst/>
          <a:extLst>
            <a:ext uri="{909E8E84-426E-40DD-AFC4-6F175D3DCCD1}">
              <a14:hiddenFill xmlns:a14="http://schemas.microsoft.com/office/drawing/2010/main">
                <a:solidFill>
                  <a:srgbClr val="D1ECA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eaLnBrk="0" hangingPunct="0">
              <a:spcBef>
                <a:spcPct val="0"/>
              </a:spcBef>
              <a:defRPr sz="1200">
                <a:solidFill>
                  <a:schemeClr val="bg1">
                    <a:lumMod val="75000"/>
                  </a:schemeClr>
                </a:solidFill>
                <a:latin typeface="+mn-lt"/>
              </a:defRPr>
            </a:lvl1pPr>
          </a:lstStyle>
          <a:p>
            <a:r>
              <a:rPr lang="en-US"/>
              <a:t>Page </a:t>
            </a:r>
            <a:fld id="{3D1BF224-251F-4D20-AF38-3F9EF8CEFB02}" type="slidenum">
              <a:rPr lang="en-US" smtClean="0"/>
              <a:pPr/>
              <a:t>‹#›</a:t>
            </a:fld>
            <a:endParaRPr lang="en-US" dirty="0"/>
          </a:p>
        </p:txBody>
      </p:sp>
    </p:spTree>
    <p:extLst>
      <p:ext uri="{BB962C8B-B14F-4D97-AF65-F5344CB8AC3E}">
        <p14:creationId xmlns:p14="http://schemas.microsoft.com/office/powerpoint/2010/main" val="37318345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gray">
          <a:xfrm>
            <a:off x="8398151" y="6608643"/>
            <a:ext cx="600075" cy="184666"/>
          </a:xfrm>
          <a:prstGeom prst="rect">
            <a:avLst/>
          </a:prstGeom>
          <a:noFill/>
          <a:ln>
            <a:noFill/>
          </a:ln>
          <a:effectLst/>
          <a:extLst>
            <a:ext uri="{909E8E84-426E-40DD-AFC4-6F175D3DCCD1}">
              <a14:hiddenFill xmlns:a14="http://schemas.microsoft.com/office/drawing/2010/main">
                <a:solidFill>
                  <a:srgbClr val="D1ECA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eaLnBrk="0" hangingPunct="0">
              <a:spcBef>
                <a:spcPct val="0"/>
              </a:spcBef>
              <a:defRPr sz="1200">
                <a:solidFill>
                  <a:schemeClr val="bg1">
                    <a:lumMod val="75000"/>
                  </a:schemeClr>
                </a:solidFill>
                <a:latin typeface="+mn-lt"/>
              </a:defRPr>
            </a:lvl1pPr>
          </a:lstStyle>
          <a:p>
            <a:r>
              <a:rPr lang="en-US" dirty="0"/>
              <a:t>Page </a:t>
            </a:r>
            <a:fld id="{3D1BF224-251F-4D20-AF38-3F9EF8CEFB02}" type="slidenum">
              <a:rPr lang="en-US" smtClean="0"/>
              <a:pPr/>
              <a:t>‹#›</a:t>
            </a:fld>
            <a:endParaRPr lang="en-US" dirty="0"/>
          </a:p>
        </p:txBody>
      </p:sp>
    </p:spTree>
    <p:extLst>
      <p:ext uri="{BB962C8B-B14F-4D97-AF65-F5344CB8AC3E}">
        <p14:creationId xmlns:p14="http://schemas.microsoft.com/office/powerpoint/2010/main" val="28233626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ltGray">
      <p:bgPr>
        <a:gradFill rotWithShape="1">
          <a:gsLst>
            <a:gs pos="20000">
              <a:schemeClr val="bg2">
                <a:lumMod val="75000"/>
              </a:schemeClr>
            </a:gs>
            <a:gs pos="45000">
              <a:schemeClr val="bg2">
                <a:tint val="98000"/>
                <a:satMod val="130000"/>
                <a:shade val="90000"/>
                <a:lumMod val="103000"/>
              </a:schemeClr>
            </a:gs>
            <a:gs pos="74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306051" name="Rectangle 3"/>
          <p:cNvSpPr>
            <a:spLocks noGrp="1" noChangeArrowheads="1"/>
          </p:cNvSpPr>
          <p:nvPr>
            <p:ph type="ctrTitle" sz="quarter" hasCustomPrompt="1"/>
          </p:nvPr>
        </p:nvSpPr>
        <p:spPr>
          <a:xfrm>
            <a:off x="1143000" y="2209800"/>
            <a:ext cx="6858000" cy="2490788"/>
          </a:xfrm>
        </p:spPr>
        <p:txBody>
          <a:bodyPr lIns="182880" tIns="91440" rIns="182880" bIns="91440" anchor="t"/>
          <a:lstStyle>
            <a:lvl1pPr algn="ctr">
              <a:defRPr sz="3600" b="0">
                <a:solidFill>
                  <a:schemeClr val="tx1"/>
                </a:solidFill>
              </a:defRPr>
            </a:lvl1pPr>
          </a:lstStyle>
          <a:p>
            <a:pPr lvl="0"/>
            <a:r>
              <a:rPr lang="en-US" noProof="0" dirty="0"/>
              <a:t>Click to edit Master trailer style</a:t>
            </a:r>
          </a:p>
        </p:txBody>
      </p:sp>
    </p:spTree>
    <p:extLst>
      <p:ext uri="{BB962C8B-B14F-4D97-AF65-F5344CB8AC3E}">
        <p14:creationId xmlns:p14="http://schemas.microsoft.com/office/powerpoint/2010/main" val="1506622966"/>
      </p:ext>
    </p:extLst>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ltGray">
      <p:bgPr>
        <a:gradFill flip="none" rotWithShape="1">
          <a:gsLst>
            <a:gs pos="7000">
              <a:srgbClr val="194674"/>
            </a:gs>
            <a:gs pos="29000">
              <a:schemeClr val="bg2">
                <a:lumMod val="40000"/>
                <a:lumOff val="60000"/>
              </a:schemeClr>
            </a:gs>
            <a:gs pos="21000">
              <a:schemeClr val="bg2">
                <a:lumMod val="60000"/>
                <a:lumOff val="40000"/>
              </a:schemeClr>
            </a:gs>
            <a:gs pos="12000">
              <a:srgbClr val="215C97"/>
            </a:gs>
            <a:gs pos="89000">
              <a:schemeClr val="bg2">
                <a:lumMod val="40000"/>
                <a:lumOff val="60000"/>
              </a:schemeClr>
            </a:gs>
            <a:gs pos="98000">
              <a:schemeClr val="bg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306051" name="Rectangle 3"/>
          <p:cNvSpPr>
            <a:spLocks noGrp="1" noChangeArrowheads="1"/>
          </p:cNvSpPr>
          <p:nvPr>
            <p:ph type="ctrTitle" sz="quarter" hasCustomPrompt="1"/>
          </p:nvPr>
        </p:nvSpPr>
        <p:spPr>
          <a:xfrm>
            <a:off x="1243013" y="5596024"/>
            <a:ext cx="6858000" cy="828676"/>
          </a:xfrm>
        </p:spPr>
        <p:txBody>
          <a:bodyPr lIns="182880" tIns="91440" rIns="182880" bIns="91440" anchor="t"/>
          <a:lstStyle>
            <a:lvl1pPr algn="ctr">
              <a:defRPr sz="3600" b="0">
                <a:solidFill>
                  <a:schemeClr val="bg1"/>
                </a:solidFill>
              </a:defRPr>
            </a:lvl1pPr>
          </a:lstStyle>
          <a:p>
            <a:pPr lvl="0"/>
            <a:r>
              <a:rPr lang="en-US" noProof="0" dirty="0"/>
              <a:t>Click to edit Master trailer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4742" y="2176530"/>
            <a:ext cx="3874542" cy="3200400"/>
          </a:xfrm>
          <a:prstGeom prst="rect">
            <a:avLst/>
          </a:prstGeom>
        </p:spPr>
      </p:pic>
    </p:spTree>
    <p:extLst>
      <p:ext uri="{BB962C8B-B14F-4D97-AF65-F5344CB8AC3E}">
        <p14:creationId xmlns:p14="http://schemas.microsoft.com/office/powerpoint/2010/main" val="623290194"/>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05026" name="Rectangle 2"/>
          <p:cNvSpPr>
            <a:spLocks noChangeArrowheads="1"/>
          </p:cNvSpPr>
          <p:nvPr/>
        </p:nvSpPr>
        <p:spPr bwMode="ltGray">
          <a:xfrm flipV="1">
            <a:off x="0" y="1093786"/>
            <a:ext cx="9144000" cy="112714"/>
          </a:xfrm>
          <a:prstGeom prst="rect">
            <a:avLst/>
          </a:prstGeom>
          <a:solidFill>
            <a:schemeClr val="bg1">
              <a:lumMod val="75000"/>
            </a:schemeClr>
          </a:solidFill>
          <a:ln>
            <a:noFill/>
          </a:ln>
          <a:effectLst/>
          <a:extLst/>
        </p:spPr>
        <p:txBody>
          <a:bodyPr wrap="none" lIns="0" tIns="0" rIns="0" bIns="0" anchor="ctr"/>
          <a:lstStyle/>
          <a:p>
            <a:endParaRPr lang="en-US"/>
          </a:p>
        </p:txBody>
      </p:sp>
      <p:sp>
        <p:nvSpPr>
          <p:cNvPr id="2305027" name="Rectangle 3"/>
          <p:cNvSpPr>
            <a:spLocks noGrp="1" noChangeArrowheads="1"/>
          </p:cNvSpPr>
          <p:nvPr>
            <p:ph type="title"/>
          </p:nvPr>
        </p:nvSpPr>
        <p:spPr bwMode="black">
          <a:xfrm>
            <a:off x="338138" y="195263"/>
            <a:ext cx="7332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2305028" name="Rectangle 4"/>
          <p:cNvSpPr>
            <a:spLocks noGrp="1" noChangeArrowheads="1"/>
          </p:cNvSpPr>
          <p:nvPr>
            <p:ph type="body" idx="1"/>
          </p:nvPr>
        </p:nvSpPr>
        <p:spPr bwMode="black">
          <a:xfrm>
            <a:off x="336550" y="1273175"/>
            <a:ext cx="8394700"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716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9" name="Rectangle 7"/>
          <p:cNvSpPr txBox="1">
            <a:spLocks noChangeArrowheads="1"/>
          </p:cNvSpPr>
          <p:nvPr userDrawn="1"/>
        </p:nvSpPr>
        <p:spPr bwMode="gray">
          <a:xfrm>
            <a:off x="152400" y="6585858"/>
            <a:ext cx="3429000" cy="215444"/>
          </a:xfrm>
          <a:prstGeom prst="rect">
            <a:avLst/>
          </a:prstGeom>
          <a:noFill/>
          <a:ln>
            <a:noFill/>
          </a:ln>
          <a:effectLst/>
          <a:extLst>
            <a:ext uri="{909E8E84-426E-40DD-AFC4-6F175D3DCCD1}">
              <a14:hiddenFill xmlns:a14="http://schemas.microsoft.com/office/drawing/2010/main">
                <a:solidFill>
                  <a:srgbClr val="D1ECA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algn="l" rtl="0" eaLnBrk="0" fontAlgn="base" hangingPunct="0">
              <a:spcBef>
                <a:spcPct val="0"/>
              </a:spcBef>
              <a:spcAft>
                <a:spcPct val="0"/>
              </a:spcAft>
              <a:defRPr sz="1200" kern="1200">
                <a:solidFill>
                  <a:schemeClr val="bg1">
                    <a:lumMod val="75000"/>
                  </a:schemeClr>
                </a:solidFill>
                <a:latin typeface="+mn-lt"/>
                <a:ea typeface="+mn-ea"/>
                <a:cs typeface="+mn-cs"/>
              </a:defRPr>
            </a:lvl1pPr>
            <a:lvl2pPr marL="457200" algn="ctr" rtl="0" fontAlgn="base">
              <a:spcBef>
                <a:spcPct val="50000"/>
              </a:spcBef>
              <a:spcAft>
                <a:spcPct val="0"/>
              </a:spcAft>
              <a:defRPr sz="2400" kern="1200">
                <a:solidFill>
                  <a:schemeClr val="tx1"/>
                </a:solidFill>
                <a:latin typeface="Futura Hv" pitchFamily="34" charset="0"/>
                <a:ea typeface="+mn-ea"/>
                <a:cs typeface="+mn-cs"/>
              </a:defRPr>
            </a:lvl2pPr>
            <a:lvl3pPr marL="914400" algn="ctr" rtl="0" fontAlgn="base">
              <a:spcBef>
                <a:spcPct val="50000"/>
              </a:spcBef>
              <a:spcAft>
                <a:spcPct val="0"/>
              </a:spcAft>
              <a:defRPr sz="2400" kern="1200">
                <a:solidFill>
                  <a:schemeClr val="tx1"/>
                </a:solidFill>
                <a:latin typeface="Futura Hv" pitchFamily="34" charset="0"/>
                <a:ea typeface="+mn-ea"/>
                <a:cs typeface="+mn-cs"/>
              </a:defRPr>
            </a:lvl3pPr>
            <a:lvl4pPr marL="1371600" algn="ctr" rtl="0" fontAlgn="base">
              <a:spcBef>
                <a:spcPct val="50000"/>
              </a:spcBef>
              <a:spcAft>
                <a:spcPct val="0"/>
              </a:spcAft>
              <a:defRPr sz="2400" kern="1200">
                <a:solidFill>
                  <a:schemeClr val="tx1"/>
                </a:solidFill>
                <a:latin typeface="Futura Hv" pitchFamily="34" charset="0"/>
                <a:ea typeface="+mn-ea"/>
                <a:cs typeface="+mn-cs"/>
              </a:defRPr>
            </a:lvl4pPr>
            <a:lvl5pPr marL="1828800" algn="ctr" rtl="0" fontAlgn="base">
              <a:spcBef>
                <a:spcPct val="50000"/>
              </a:spcBef>
              <a:spcAft>
                <a:spcPct val="0"/>
              </a:spcAft>
              <a:defRPr sz="2400" kern="1200">
                <a:solidFill>
                  <a:schemeClr val="tx1"/>
                </a:solidFill>
                <a:latin typeface="Futura Hv" pitchFamily="34" charset="0"/>
                <a:ea typeface="+mn-ea"/>
                <a:cs typeface="+mn-cs"/>
              </a:defRPr>
            </a:lvl5pPr>
            <a:lvl6pPr marL="2286000" algn="l" defTabSz="914400" rtl="0" eaLnBrk="1" latinLnBrk="0" hangingPunct="1">
              <a:defRPr sz="2400" kern="1200">
                <a:solidFill>
                  <a:schemeClr val="tx1"/>
                </a:solidFill>
                <a:latin typeface="Futura Hv" pitchFamily="34" charset="0"/>
                <a:ea typeface="+mn-ea"/>
                <a:cs typeface="+mn-cs"/>
              </a:defRPr>
            </a:lvl6pPr>
            <a:lvl7pPr marL="2743200" algn="l" defTabSz="914400" rtl="0" eaLnBrk="1" latinLnBrk="0" hangingPunct="1">
              <a:defRPr sz="2400" kern="1200">
                <a:solidFill>
                  <a:schemeClr val="tx1"/>
                </a:solidFill>
                <a:latin typeface="Futura Hv" pitchFamily="34" charset="0"/>
                <a:ea typeface="+mn-ea"/>
                <a:cs typeface="+mn-cs"/>
              </a:defRPr>
            </a:lvl7pPr>
            <a:lvl8pPr marL="3200400" algn="l" defTabSz="914400" rtl="0" eaLnBrk="1" latinLnBrk="0" hangingPunct="1">
              <a:defRPr sz="2400" kern="1200">
                <a:solidFill>
                  <a:schemeClr val="tx1"/>
                </a:solidFill>
                <a:latin typeface="Futura Hv" pitchFamily="34" charset="0"/>
                <a:ea typeface="+mn-ea"/>
                <a:cs typeface="+mn-cs"/>
              </a:defRPr>
            </a:lvl8pPr>
            <a:lvl9pPr marL="3657600" algn="l" defTabSz="914400" rtl="0" eaLnBrk="1" latinLnBrk="0" hangingPunct="1">
              <a:defRPr sz="2400" kern="1200">
                <a:solidFill>
                  <a:schemeClr val="tx1"/>
                </a:solidFill>
                <a:latin typeface="Futura Hv" pitchFamily="34" charset="0"/>
                <a:ea typeface="+mn-ea"/>
                <a:cs typeface="+mn-cs"/>
              </a:defRPr>
            </a:lvl9pPr>
          </a:lstStyle>
          <a:p>
            <a:pPr algn="l"/>
            <a:r>
              <a:rPr lang="en-US" sz="1400" b="1" dirty="0"/>
              <a:t>Liberty Seated</a:t>
            </a:r>
            <a:r>
              <a:rPr lang="en-US" sz="1400" b="1" baseline="0" dirty="0"/>
              <a:t> Collectors Club</a:t>
            </a:r>
            <a:endParaRPr lang="en-US" sz="1400" b="1" dirty="0"/>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70936" y="38293"/>
            <a:ext cx="1273064" cy="1051560"/>
          </a:xfrm>
          <a:prstGeom prst="rect">
            <a:avLst/>
          </a:prstGeom>
        </p:spPr>
      </p:pic>
    </p:spTree>
  </p:cSld>
  <p:clrMap bg1="dk2" tx1="lt1" bg2="dk1" tx2="lt2" accent1="accent1" accent2="accent2" accent3="accent3" accent4="accent4" accent5="accent5" accent6="accent6" hlink="hlink" folHlink="folHlink"/>
  <p:sldLayoutIdLst>
    <p:sldLayoutId id="2147483655" r:id="rId1"/>
    <p:sldLayoutId id="2147483666" r:id="rId2"/>
    <p:sldLayoutId id="2147483672" r:id="rId3"/>
    <p:sldLayoutId id="2147483671" r:id="rId4"/>
    <p:sldLayoutId id="2147483673" r:id="rId5"/>
    <p:sldLayoutId id="2147483674" r:id="rId6"/>
  </p:sldLayoutIdLst>
  <p:transition/>
  <p:hf hdr="0" ftr="0"/>
  <p:txStyles>
    <p:title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p:titleStyle>
    <p:bodyStyle>
      <a:lvl1pPr marL="225425" indent="-225425" algn="l" defTabSz="742950" rtl="0" eaLnBrk="1" fontAlgn="base" hangingPunct="1">
        <a:lnSpc>
          <a:spcPct val="90000"/>
        </a:lnSpc>
        <a:spcBef>
          <a:spcPct val="10000"/>
        </a:spcBef>
        <a:spcAft>
          <a:spcPct val="10000"/>
        </a:spcAft>
        <a:buSzPct val="80000"/>
        <a:buChar char="•"/>
        <a:defRPr sz="2600" kern="1200">
          <a:solidFill>
            <a:schemeClr val="bg2"/>
          </a:solidFill>
          <a:latin typeface="+mn-lt"/>
          <a:ea typeface="+mn-ea"/>
          <a:cs typeface="+mn-cs"/>
        </a:defRPr>
      </a:lvl1pPr>
      <a:lvl2pPr marL="471488" indent="-244475" algn="l" defTabSz="742950" rtl="0" eaLnBrk="1" fontAlgn="base" hangingPunct="1">
        <a:lnSpc>
          <a:spcPct val="90000"/>
        </a:lnSpc>
        <a:spcBef>
          <a:spcPct val="10000"/>
        </a:spcBef>
        <a:spcAft>
          <a:spcPct val="10000"/>
        </a:spcAft>
        <a:buSzPct val="80000"/>
        <a:buFont typeface="Futura Bk" pitchFamily="34" charset="0"/>
        <a:buChar char="–"/>
        <a:defRPr sz="2400" kern="1200">
          <a:solidFill>
            <a:schemeClr val="bg2"/>
          </a:solidFill>
          <a:latin typeface="+mn-lt"/>
          <a:ea typeface="+mn-ea"/>
          <a:cs typeface="+mn-cs"/>
        </a:defRPr>
      </a:lvl2pPr>
      <a:lvl3pPr marL="700088" indent="-214313" algn="l" defTabSz="742950" rtl="0" eaLnBrk="1" fontAlgn="base" hangingPunct="1">
        <a:lnSpc>
          <a:spcPct val="90000"/>
        </a:lnSpc>
        <a:spcBef>
          <a:spcPct val="10000"/>
        </a:spcBef>
        <a:spcAft>
          <a:spcPct val="30000"/>
        </a:spcAft>
        <a:buSzPct val="85000"/>
        <a:buChar char="•"/>
        <a:defRPr sz="2200" kern="1200">
          <a:solidFill>
            <a:schemeClr val="bg2"/>
          </a:solidFill>
          <a:latin typeface="+mn-lt"/>
          <a:ea typeface="+mn-ea"/>
          <a:cs typeface="+mn-cs"/>
        </a:defRPr>
      </a:lvl3pPr>
      <a:lvl4pPr marL="1208088" indent="-182563" algn="l" defTabSz="742950" rtl="0" eaLnBrk="1" fontAlgn="base" hangingPunct="1">
        <a:lnSpc>
          <a:spcPct val="95000"/>
        </a:lnSpc>
        <a:spcBef>
          <a:spcPct val="10000"/>
        </a:spcBef>
        <a:spcAft>
          <a:spcPct val="30000"/>
        </a:spcAft>
        <a:buFont typeface="Futura Bk" pitchFamily="34" charset="0"/>
        <a:buChar char="–"/>
        <a:defRPr kern="1200">
          <a:solidFill>
            <a:schemeClr val="tx1"/>
          </a:solidFill>
          <a:latin typeface="+mn-lt"/>
          <a:ea typeface="+mn-ea"/>
          <a:cs typeface="+mn-cs"/>
        </a:defRPr>
      </a:lvl4pPr>
      <a:lvl5pPr marL="1933575" indent="-220663" algn="l" defTabSz="742950" rtl="0" eaLnBrk="1" fontAlgn="base" hangingPunct="1">
        <a:lnSpc>
          <a:spcPct val="95000"/>
        </a:lnSpc>
        <a:spcBef>
          <a:spcPct val="10000"/>
        </a:spcBef>
        <a:spcAft>
          <a:spcPct val="3000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0146" name="Rectangle 2"/>
          <p:cNvSpPr>
            <a:spLocks noGrp="1" noChangeArrowheads="1"/>
          </p:cNvSpPr>
          <p:nvPr>
            <p:ph type="ctrTitle" sz="quarter"/>
          </p:nvPr>
        </p:nvSpPr>
        <p:spPr>
          <a:xfrm>
            <a:off x="3635375" y="450850"/>
            <a:ext cx="5326063" cy="3540125"/>
          </a:xfrm>
          <a:noFill/>
          <a:ln/>
        </p:spPr>
        <p:txBody>
          <a:bodyPr/>
          <a:lstStyle/>
          <a:p>
            <a:r>
              <a:rPr lang="en-US" sz="3600" dirty="0" smtClean="0"/>
              <a:t>The </a:t>
            </a:r>
            <a:r>
              <a:rPr lang="en-US" sz="3600" dirty="0"/>
              <a:t>Andrew Jackson-Earl-Sevier </a:t>
            </a:r>
            <a:br>
              <a:rPr lang="en-US" sz="3600" dirty="0"/>
            </a:br>
            <a:r>
              <a:rPr lang="en-US" sz="3600" dirty="0"/>
              <a:t>Flying Eagle Dollar</a:t>
            </a:r>
            <a:br>
              <a:rPr lang="en-US" sz="3600" dirty="0"/>
            </a:br>
            <a:endParaRPr lang="en-US" dirty="0"/>
          </a:p>
        </p:txBody>
      </p:sp>
      <p:sp>
        <p:nvSpPr>
          <p:cNvPr id="2310147" name="Rectangle 3"/>
          <p:cNvSpPr>
            <a:spLocks noGrp="1" noChangeArrowheads="1"/>
          </p:cNvSpPr>
          <p:nvPr>
            <p:ph type="subTitle" sz="quarter" idx="1"/>
          </p:nvPr>
        </p:nvSpPr>
        <p:spPr>
          <a:xfrm>
            <a:off x="3468688" y="3708969"/>
            <a:ext cx="5492750" cy="3125788"/>
          </a:xfrm>
          <a:noFill/>
          <a:ln/>
        </p:spPr>
        <p:txBody>
          <a:bodyPr/>
          <a:lstStyle/>
          <a:p>
            <a:pPr defTabSz="914400"/>
            <a:r>
              <a:rPr lang="en-US" dirty="0"/>
              <a:t>Len </a:t>
            </a:r>
            <a:r>
              <a:rPr lang="en-US" dirty="0" err="1"/>
              <a:t>Augsburger</a:t>
            </a:r>
            <a:endParaRPr lang="en-US" dirty="0"/>
          </a:p>
        </p:txBody>
      </p:sp>
      <p:pic>
        <p:nvPicPr>
          <p:cNvPr id="2050" name="Picture 2" descr="E:\GJ\Jackson\Images\HA 2011 FUN obv.jpg"/>
          <p:cNvPicPr>
            <a:picLocks noChangeAspect="1" noChangeArrowheads="1"/>
          </p:cNvPicPr>
          <p:nvPr/>
        </p:nvPicPr>
        <p:blipFill>
          <a:blip r:embed="rId3" cstate="print"/>
          <a:srcRect/>
          <a:stretch>
            <a:fillRect/>
          </a:stretch>
        </p:blipFill>
        <p:spPr bwMode="auto">
          <a:xfrm>
            <a:off x="101361" y="370703"/>
            <a:ext cx="3070983" cy="3015864"/>
          </a:xfrm>
          <a:prstGeom prst="rect">
            <a:avLst/>
          </a:prstGeom>
          <a:noFill/>
        </p:spPr>
      </p:pic>
      <p:pic>
        <p:nvPicPr>
          <p:cNvPr id="2051" name="Picture 3" descr="E:\GJ\Jackson\Images\HA 2011 FUN rev.jpg"/>
          <p:cNvPicPr>
            <a:picLocks noChangeAspect="1" noChangeArrowheads="1"/>
          </p:cNvPicPr>
          <p:nvPr/>
        </p:nvPicPr>
        <p:blipFill>
          <a:blip r:embed="rId4" cstate="print"/>
          <a:srcRect/>
          <a:stretch>
            <a:fillRect/>
          </a:stretch>
        </p:blipFill>
        <p:spPr bwMode="auto">
          <a:xfrm>
            <a:off x="101361" y="3509318"/>
            <a:ext cx="3076091" cy="3031525"/>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773" y="4393389"/>
            <a:ext cx="2743200" cy="2265903"/>
          </a:xfrm>
          <a:prstGeom prst="rect">
            <a:avLst/>
          </a:prstGeom>
        </p:spPr>
      </p:pic>
    </p:spTree>
    <p:extLst>
      <p:ext uri="{BB962C8B-B14F-4D97-AF65-F5344CB8AC3E}">
        <p14:creationId xmlns:p14="http://schemas.microsoft.com/office/powerpoint/2010/main" val="31354607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1371600"/>
            <a:ext cx="8305800" cy="4862870"/>
          </a:xfrm>
          <a:prstGeom prst="rect">
            <a:avLst/>
          </a:prstGeom>
          <a:noFill/>
        </p:spPr>
        <p:txBody>
          <a:bodyPr wrap="square" rtlCol="0">
            <a:spAutoFit/>
          </a:bodyPr>
          <a:lstStyle/>
          <a:p>
            <a:pPr algn="l">
              <a:spcBef>
                <a:spcPts val="1200"/>
              </a:spcBef>
            </a:pPr>
            <a:r>
              <a:rPr lang="en-US" b="1" dirty="0">
                <a:solidFill>
                  <a:schemeClr val="bg2"/>
                </a:solidFill>
                <a:latin typeface="Arial" panose="020B0604020202020204" pitchFamily="34" charset="0"/>
                <a:cs typeface="Arial" panose="020B0604020202020204" pitchFamily="34" charset="0"/>
              </a:rPr>
              <a:t>October, 2014: </a:t>
            </a:r>
            <a:r>
              <a:rPr lang="en-US" dirty="0" err="1">
                <a:solidFill>
                  <a:schemeClr val="bg2"/>
                </a:solidFill>
                <a:latin typeface="Arial" panose="020B0604020202020204" pitchFamily="34" charset="0"/>
                <a:cs typeface="Arial" panose="020B0604020202020204" pitchFamily="34" charset="0"/>
              </a:rPr>
              <a:t>LenA</a:t>
            </a:r>
            <a:r>
              <a:rPr lang="en-US" dirty="0">
                <a:solidFill>
                  <a:schemeClr val="bg2"/>
                </a:solidFill>
                <a:latin typeface="Arial" panose="020B0604020202020204" pitchFamily="34" charset="0"/>
                <a:cs typeface="Arial" panose="020B0604020202020204" pitchFamily="34" charset="0"/>
              </a:rPr>
              <a:t> presents the sad story to the Liberty Seated Collectors Club meeting at the Baltimore coin show</a:t>
            </a:r>
          </a:p>
          <a:p>
            <a:pPr algn="l">
              <a:spcBef>
                <a:spcPts val="1200"/>
              </a:spcBef>
            </a:pPr>
            <a:endParaRPr lang="en-US" dirty="0">
              <a:solidFill>
                <a:schemeClr val="bg2"/>
              </a:solidFill>
              <a:latin typeface="Arial" panose="020B0604020202020204" pitchFamily="34" charset="0"/>
              <a:cs typeface="Arial" panose="020B0604020202020204" pitchFamily="34" charset="0"/>
            </a:endParaRPr>
          </a:p>
          <a:p>
            <a:pPr algn="l">
              <a:spcBef>
                <a:spcPts val="1200"/>
              </a:spcBef>
            </a:pPr>
            <a:endParaRPr lang="en-US" sz="2200" dirty="0">
              <a:solidFill>
                <a:schemeClr val="bg2"/>
              </a:solidFill>
              <a:latin typeface="Arial" panose="020B0604020202020204" pitchFamily="34" charset="0"/>
              <a:cs typeface="Arial" panose="020B0604020202020204" pitchFamily="34" charset="0"/>
            </a:endParaRPr>
          </a:p>
          <a:p>
            <a:pPr algn="l">
              <a:spcBef>
                <a:spcPts val="1200"/>
              </a:spcBef>
            </a:pPr>
            <a:endParaRPr lang="en-US" sz="2200" dirty="0">
              <a:solidFill>
                <a:schemeClr val="bg2"/>
              </a:solidFill>
              <a:latin typeface="Arial" panose="020B0604020202020204" pitchFamily="34" charset="0"/>
              <a:cs typeface="Arial" panose="020B0604020202020204" pitchFamily="34" charset="0"/>
            </a:endParaRPr>
          </a:p>
          <a:p>
            <a:pPr algn="l">
              <a:spcBef>
                <a:spcPts val="1200"/>
              </a:spcBef>
            </a:pPr>
            <a:endParaRPr lang="en-US" sz="2200" dirty="0">
              <a:solidFill>
                <a:schemeClr val="bg2"/>
              </a:solidFill>
              <a:latin typeface="Arial" panose="020B0604020202020204" pitchFamily="34" charset="0"/>
              <a:cs typeface="Arial" panose="020B0604020202020204" pitchFamily="34" charset="0"/>
            </a:endParaRPr>
          </a:p>
          <a:p>
            <a:pPr algn="l">
              <a:spcBef>
                <a:spcPts val="1200"/>
              </a:spcBef>
            </a:pPr>
            <a:endParaRPr lang="en-US" sz="2200" dirty="0">
              <a:solidFill>
                <a:schemeClr val="bg2"/>
              </a:solidFill>
              <a:latin typeface="Arial" panose="020B0604020202020204" pitchFamily="34" charset="0"/>
              <a:cs typeface="Arial" panose="020B0604020202020204" pitchFamily="34" charset="0"/>
            </a:endParaRPr>
          </a:p>
          <a:p>
            <a:pPr algn="l">
              <a:spcBef>
                <a:spcPts val="1200"/>
              </a:spcBef>
            </a:pPr>
            <a:endParaRPr lang="en-US" sz="2200" dirty="0">
              <a:solidFill>
                <a:schemeClr val="bg2"/>
              </a:solidFill>
              <a:latin typeface="Arial" panose="020B0604020202020204" pitchFamily="34" charset="0"/>
              <a:cs typeface="Arial" panose="020B0604020202020204" pitchFamily="34" charset="0"/>
            </a:endParaRPr>
          </a:p>
          <a:p>
            <a:pPr algn="l">
              <a:spcBef>
                <a:spcPts val="1200"/>
              </a:spcBef>
            </a:pPr>
            <a:endParaRPr lang="en-US" b="1" dirty="0">
              <a:solidFill>
                <a:schemeClr val="bg2"/>
              </a:solidFill>
              <a:latin typeface="Arial" panose="020B0604020202020204" pitchFamily="34" charset="0"/>
              <a:cs typeface="Arial" panose="020B0604020202020204" pitchFamily="34" charset="0"/>
            </a:endParaRPr>
          </a:p>
          <a:p>
            <a:pPr algn="l">
              <a:spcBef>
                <a:spcPts val="1200"/>
              </a:spcBef>
            </a:pPr>
            <a:r>
              <a:rPr lang="en-US" b="1" dirty="0">
                <a:solidFill>
                  <a:schemeClr val="bg2"/>
                </a:solidFill>
                <a:latin typeface="Arial" panose="020B0604020202020204" pitchFamily="34" charset="0"/>
                <a:cs typeface="Arial" panose="020B0604020202020204" pitchFamily="34" charset="0"/>
              </a:rPr>
              <a:t>March, 2015: </a:t>
            </a:r>
            <a:r>
              <a:rPr lang="en-US" dirty="0">
                <a:solidFill>
                  <a:schemeClr val="bg2"/>
                </a:solidFill>
                <a:latin typeface="Arial" panose="020B0604020202020204" pitchFamily="34" charset="0"/>
                <a:cs typeface="Arial" panose="020B0604020202020204" pitchFamily="34" charset="0"/>
              </a:rPr>
              <a:t>Story is published in Gobrecht Journal #122</a:t>
            </a:r>
          </a:p>
        </p:txBody>
      </p:sp>
      <p:sp>
        <p:nvSpPr>
          <p:cNvPr id="4" name="Title 1"/>
          <p:cNvSpPr txBox="1">
            <a:spLocks/>
          </p:cNvSpPr>
          <p:nvPr/>
        </p:nvSpPr>
        <p:spPr>
          <a:xfrm>
            <a:off x="338138" y="312831"/>
            <a:ext cx="7332662" cy="588508"/>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Chronology</a:t>
            </a:r>
          </a:p>
        </p:txBody>
      </p:sp>
      <p:sp>
        <p:nvSpPr>
          <p:cNvPr id="5" name="TextBox 4"/>
          <p:cNvSpPr txBox="1"/>
          <p:nvPr/>
        </p:nvSpPr>
        <p:spPr>
          <a:xfrm>
            <a:off x="457200" y="2290916"/>
            <a:ext cx="4049485" cy="2462213"/>
          </a:xfrm>
          <a:prstGeom prst="rect">
            <a:avLst/>
          </a:prstGeom>
          <a:noFill/>
        </p:spPr>
        <p:txBody>
          <a:bodyPr wrap="square" rtlCol="0">
            <a:spAutoFit/>
          </a:bodyPr>
          <a:lstStyle/>
          <a:p>
            <a:pPr algn="l">
              <a:spcBef>
                <a:spcPts val="1200"/>
              </a:spcBef>
            </a:pPr>
            <a:r>
              <a:rPr lang="en-US" i="1" dirty="0">
                <a:solidFill>
                  <a:schemeClr val="bg2"/>
                </a:solidFill>
                <a:latin typeface="Arial" panose="020B0604020202020204" pitchFamily="34" charset="0"/>
                <a:cs typeface="Arial" panose="020B0604020202020204" pitchFamily="34" charset="0"/>
              </a:rPr>
              <a:t>That same afternoon</a:t>
            </a:r>
            <a:r>
              <a:rPr lang="en-US" dirty="0">
                <a:solidFill>
                  <a:schemeClr val="bg2"/>
                </a:solidFill>
                <a:latin typeface="Arial" panose="020B0604020202020204" pitchFamily="34" charset="0"/>
                <a:cs typeface="Arial" panose="020B0604020202020204" pitchFamily="34" charset="0"/>
              </a:rPr>
              <a:t>, </a:t>
            </a:r>
            <a:r>
              <a:rPr lang="en-US" dirty="0" err="1">
                <a:solidFill>
                  <a:schemeClr val="bg2"/>
                </a:solidFill>
                <a:latin typeface="Arial" panose="020B0604020202020204" pitchFamily="34" charset="0"/>
                <a:cs typeface="Arial" panose="020B0604020202020204" pitchFamily="34" charset="0"/>
              </a:rPr>
              <a:t>LenA</a:t>
            </a:r>
            <a:r>
              <a:rPr lang="en-US" dirty="0">
                <a:solidFill>
                  <a:schemeClr val="bg2"/>
                </a:solidFill>
                <a:latin typeface="Arial" panose="020B0604020202020204" pitchFamily="34" charset="0"/>
                <a:cs typeface="Arial" panose="020B0604020202020204" pitchFamily="34" charset="0"/>
              </a:rPr>
              <a:t> notices that very coin at the Baltimore show in a dealer’s case</a:t>
            </a:r>
          </a:p>
          <a:p>
            <a:pPr algn="l">
              <a:spcBef>
                <a:spcPts val="1200"/>
              </a:spcBef>
            </a:pPr>
            <a:r>
              <a:rPr lang="en-US" dirty="0">
                <a:solidFill>
                  <a:schemeClr val="bg2"/>
                </a:solidFill>
                <a:latin typeface="Arial" panose="020B0604020202020204" pitchFamily="34" charset="0"/>
                <a:cs typeface="Arial" panose="020B0604020202020204" pitchFamily="34" charset="0"/>
              </a:rPr>
              <a:t>Len A subsequently brokers transaction to Midge 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123" y="2415607"/>
            <a:ext cx="2377440" cy="3117820"/>
          </a:xfrm>
          <a:prstGeom prst="rect">
            <a:avLst/>
          </a:prstGeom>
        </p:spPr>
      </p:pic>
    </p:spTree>
    <p:extLst>
      <p:ext uri="{BB962C8B-B14F-4D97-AF65-F5344CB8AC3E}">
        <p14:creationId xmlns:p14="http://schemas.microsoft.com/office/powerpoint/2010/main" val="603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1250" t="17000" r="27813" b="10000"/>
          <a:stretch>
            <a:fillRect/>
          </a:stretch>
        </p:blipFill>
        <p:spPr bwMode="auto">
          <a:xfrm>
            <a:off x="697366" y="1114733"/>
            <a:ext cx="7670800" cy="5743267"/>
          </a:xfrm>
          <a:prstGeom prst="rect">
            <a:avLst/>
          </a:prstGeom>
          <a:noFill/>
          <a:ln w="9525">
            <a:noFill/>
            <a:miter lim="800000"/>
            <a:headEnd/>
            <a:tailEnd/>
          </a:ln>
        </p:spPr>
      </p:pic>
      <p:sp>
        <p:nvSpPr>
          <p:cNvPr id="5" name="Title 1"/>
          <p:cNvSpPr txBox="1">
            <a:spLocks/>
          </p:cNvSpPr>
          <p:nvPr/>
        </p:nvSpPr>
        <p:spPr>
          <a:xfrm>
            <a:off x="338138" y="312831"/>
            <a:ext cx="7332662" cy="588508"/>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Reunited!</a:t>
            </a:r>
          </a:p>
        </p:txBody>
      </p:sp>
      <p:sp>
        <p:nvSpPr>
          <p:cNvPr id="4" name="Rectangle 3"/>
          <p:cNvSpPr/>
          <p:nvPr/>
        </p:nvSpPr>
        <p:spPr bwMode="auto">
          <a:xfrm>
            <a:off x="14748" y="5737123"/>
            <a:ext cx="664055" cy="112087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398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614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www.LSCCweb.org</a:t>
            </a:r>
          </a:p>
        </p:txBody>
      </p:sp>
      <p:sp>
        <p:nvSpPr>
          <p:cNvPr id="3" name="Title 1"/>
          <p:cNvSpPr txBox="1">
            <a:spLocks/>
          </p:cNvSpPr>
          <p:nvPr/>
        </p:nvSpPr>
        <p:spPr bwMode="black">
          <a:xfrm>
            <a:off x="1243013" y="248169"/>
            <a:ext cx="6858000" cy="82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t" anchorCtr="0" compatLnSpc="1">
            <a:prstTxWarp prst="textNoShape">
              <a:avLst/>
            </a:prstTxWarp>
          </a:bodyPr>
          <a:lstStyle>
            <a:lvl1pPr algn="ctr" rtl="0" eaLnBrk="1" fontAlgn="base" hangingPunct="1">
              <a:spcBef>
                <a:spcPct val="0"/>
              </a:spcBef>
              <a:spcAft>
                <a:spcPct val="0"/>
              </a:spcAft>
              <a:defRPr sz="3600" b="0" kern="120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b="1" dirty="0">
                <a:solidFill>
                  <a:schemeClr val="tx1"/>
                </a:solidFill>
              </a:rPr>
              <a:t>Questions?</a:t>
            </a:r>
          </a:p>
        </p:txBody>
      </p:sp>
    </p:spTree>
    <p:extLst>
      <p:ext uri="{BB962C8B-B14F-4D97-AF65-F5344CB8AC3E}">
        <p14:creationId xmlns:p14="http://schemas.microsoft.com/office/powerpoint/2010/main" val="34943961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1371600"/>
            <a:ext cx="7757652" cy="4124206"/>
          </a:xfrm>
          <a:prstGeom prst="rect">
            <a:avLst/>
          </a:prstGeom>
          <a:noFill/>
        </p:spPr>
        <p:txBody>
          <a:bodyPr wrap="square" rtlCol="0">
            <a:spAutoFit/>
          </a:bodyPr>
          <a:lstStyle/>
          <a:p>
            <a:pPr algn="l">
              <a:spcBef>
                <a:spcPts val="1800"/>
              </a:spcBef>
            </a:pPr>
            <a:r>
              <a:rPr lang="en-US" b="1" dirty="0">
                <a:solidFill>
                  <a:schemeClr val="bg2"/>
                </a:solidFill>
              </a:rPr>
              <a:t>August, 2010:  </a:t>
            </a:r>
            <a:r>
              <a:rPr lang="en-US" dirty="0">
                <a:solidFill>
                  <a:schemeClr val="bg2"/>
                </a:solidFill>
              </a:rPr>
              <a:t>A non-collector, Midge S. of Carlisle, PA, discovers 1836 Gobrecht dollar in mother’s safety deposit box</a:t>
            </a:r>
          </a:p>
          <a:p>
            <a:pPr algn="l">
              <a:spcBef>
                <a:spcPts val="3000"/>
              </a:spcBef>
            </a:pPr>
            <a:r>
              <a:rPr lang="en-US" b="1" dirty="0">
                <a:solidFill>
                  <a:schemeClr val="bg2"/>
                </a:solidFill>
              </a:rPr>
              <a:t>September, 2010</a:t>
            </a:r>
            <a:r>
              <a:rPr lang="en-US" dirty="0">
                <a:solidFill>
                  <a:schemeClr val="bg2"/>
                </a:solidFill>
              </a:rPr>
              <a:t>:  Midge contacts coin dealer Rich </a:t>
            </a:r>
            <a:r>
              <a:rPr lang="en-US" dirty="0" err="1">
                <a:solidFill>
                  <a:schemeClr val="bg2"/>
                </a:solidFill>
              </a:rPr>
              <a:t>Uhrich</a:t>
            </a:r>
            <a:endParaRPr lang="en-US" dirty="0">
              <a:solidFill>
                <a:schemeClr val="bg2"/>
              </a:solidFill>
            </a:endParaRPr>
          </a:p>
          <a:p>
            <a:pPr algn="l">
              <a:spcBef>
                <a:spcPts val="900"/>
              </a:spcBef>
            </a:pPr>
            <a:r>
              <a:rPr lang="en-US" dirty="0">
                <a:solidFill>
                  <a:schemeClr val="bg2"/>
                </a:solidFill>
              </a:rPr>
              <a:t>Rich advises </a:t>
            </a:r>
            <a:r>
              <a:rPr lang="en-US" dirty="0" err="1">
                <a:solidFill>
                  <a:schemeClr val="bg2"/>
                </a:solidFill>
              </a:rPr>
              <a:t>slabbing</a:t>
            </a:r>
            <a:r>
              <a:rPr lang="en-US" dirty="0">
                <a:solidFill>
                  <a:schemeClr val="bg2"/>
                </a:solidFill>
              </a:rPr>
              <a:t>, coin comes back PCGS PR62</a:t>
            </a:r>
          </a:p>
          <a:p>
            <a:pPr algn="l">
              <a:spcBef>
                <a:spcPts val="3000"/>
              </a:spcBef>
            </a:pPr>
            <a:r>
              <a:rPr lang="en-US" b="1" dirty="0">
                <a:solidFill>
                  <a:schemeClr val="bg2"/>
                </a:solidFill>
              </a:rPr>
              <a:t>October, 2010:  </a:t>
            </a:r>
            <a:r>
              <a:rPr lang="en-US" dirty="0">
                <a:solidFill>
                  <a:schemeClr val="bg2"/>
                </a:solidFill>
              </a:rPr>
              <a:t>Rich sells coin at Philadelphia show</a:t>
            </a:r>
          </a:p>
          <a:p>
            <a:pPr algn="l">
              <a:spcBef>
                <a:spcPts val="900"/>
              </a:spcBef>
            </a:pPr>
            <a:r>
              <a:rPr lang="en-US" dirty="0">
                <a:solidFill>
                  <a:schemeClr val="bg2"/>
                </a:solidFill>
              </a:rPr>
              <a:t>Coin passes through one or more intermediaries</a:t>
            </a:r>
          </a:p>
        </p:txBody>
      </p:sp>
      <p:sp>
        <p:nvSpPr>
          <p:cNvPr id="4" name="Title 1"/>
          <p:cNvSpPr txBox="1">
            <a:spLocks/>
          </p:cNvSpPr>
          <p:nvPr/>
        </p:nvSpPr>
        <p:spPr>
          <a:xfrm>
            <a:off x="338138" y="312831"/>
            <a:ext cx="7332662" cy="588508"/>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Chronology</a:t>
            </a:r>
          </a:p>
        </p:txBody>
      </p:sp>
    </p:spTree>
    <p:extLst>
      <p:ext uri="{BB962C8B-B14F-4D97-AF65-F5344CB8AC3E}">
        <p14:creationId xmlns:p14="http://schemas.microsoft.com/office/powerpoint/2010/main" val="45750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8138" y="312831"/>
            <a:ext cx="7332662" cy="588508"/>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The Coin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8" y="1323520"/>
            <a:ext cx="2743200" cy="26963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410" y="3743248"/>
            <a:ext cx="2743200" cy="2705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722" y="2116859"/>
            <a:ext cx="2743200" cy="3597484"/>
          </a:xfrm>
          <a:prstGeom prst="rect">
            <a:avLst/>
          </a:prstGeom>
        </p:spPr>
      </p:pic>
    </p:spTree>
    <p:extLst>
      <p:ext uri="{BB962C8B-B14F-4D97-AF65-F5344CB8AC3E}">
        <p14:creationId xmlns:p14="http://schemas.microsoft.com/office/powerpoint/2010/main" val="176812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8930" y="1755058"/>
            <a:ext cx="4041057" cy="2539157"/>
          </a:xfrm>
          <a:prstGeom prst="rect">
            <a:avLst/>
          </a:prstGeom>
          <a:noFill/>
        </p:spPr>
        <p:txBody>
          <a:bodyPr wrap="square" rtlCol="0">
            <a:spAutoFit/>
          </a:bodyPr>
          <a:lstStyle/>
          <a:p>
            <a:pPr algn="l">
              <a:spcBef>
                <a:spcPts val="1800"/>
              </a:spcBef>
            </a:pPr>
            <a:r>
              <a:rPr lang="en-US" b="1" dirty="0">
                <a:solidFill>
                  <a:schemeClr val="bg2"/>
                </a:solidFill>
              </a:rPr>
              <a:t>September, 2011:  </a:t>
            </a:r>
          </a:p>
          <a:p>
            <a:pPr algn="l">
              <a:spcBef>
                <a:spcPts val="1800"/>
              </a:spcBef>
            </a:pPr>
            <a:r>
              <a:rPr lang="en-US" dirty="0">
                <a:solidFill>
                  <a:schemeClr val="bg2"/>
                </a:solidFill>
              </a:rPr>
              <a:t>Midge cleans out safety deposit box, finds old letter from 1888 tucked in family Bible that gives history of the coin</a:t>
            </a:r>
            <a:endParaRPr lang="en-US" sz="1050" dirty="0">
              <a:solidFill>
                <a:srgbClr val="FF0000"/>
              </a:solidFill>
            </a:endParaRPr>
          </a:p>
        </p:txBody>
      </p:sp>
      <p:sp>
        <p:nvSpPr>
          <p:cNvPr id="4" name="Title 1"/>
          <p:cNvSpPr txBox="1">
            <a:spLocks/>
          </p:cNvSpPr>
          <p:nvPr/>
        </p:nvSpPr>
        <p:spPr>
          <a:xfrm>
            <a:off x="338138" y="312831"/>
            <a:ext cx="7332662" cy="588508"/>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The next year…</a:t>
            </a:r>
          </a:p>
        </p:txBody>
      </p:sp>
      <p:pic>
        <p:nvPicPr>
          <p:cNvPr id="5" name="Picture 2" descr="D:\userdata\qa1367\My Documents\Scan0001.tif"/>
          <p:cNvPicPr>
            <a:picLocks noChangeAspect="1" noChangeArrowheads="1"/>
          </p:cNvPicPr>
          <p:nvPr/>
        </p:nvPicPr>
        <p:blipFill>
          <a:blip r:embed="rId3" cstate="print"/>
          <a:srcRect l="2532" t="6203" r="3350" b="47333"/>
          <a:stretch>
            <a:fillRect/>
          </a:stretch>
        </p:blipFill>
        <p:spPr bwMode="auto">
          <a:xfrm rot="5400000">
            <a:off x="3859285" y="2321553"/>
            <a:ext cx="5261273" cy="3361367"/>
          </a:xfrm>
          <a:prstGeom prst="rect">
            <a:avLst/>
          </a:prstGeom>
          <a:noFill/>
        </p:spPr>
      </p:pic>
    </p:spTree>
    <p:extLst>
      <p:ext uri="{BB962C8B-B14F-4D97-AF65-F5344CB8AC3E}">
        <p14:creationId xmlns:p14="http://schemas.microsoft.com/office/powerpoint/2010/main" val="13778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1371600"/>
            <a:ext cx="8305800" cy="646331"/>
          </a:xfrm>
          <a:prstGeom prst="rect">
            <a:avLst/>
          </a:prstGeom>
          <a:noFill/>
        </p:spPr>
        <p:txBody>
          <a:bodyPr wrap="square" rtlCol="0">
            <a:spAutoFit/>
          </a:bodyPr>
          <a:lstStyle/>
          <a:p>
            <a:endParaRPr lang="en-US" b="1" dirty="0"/>
          </a:p>
          <a:p>
            <a:endParaRPr lang="en-US" dirty="0"/>
          </a:p>
        </p:txBody>
      </p:sp>
      <p:pic>
        <p:nvPicPr>
          <p:cNvPr id="17410" name="Picture 2" descr="D:\userdata\qa1367\My Documents\Scan0001.tif"/>
          <p:cNvPicPr>
            <a:picLocks noChangeAspect="1" noChangeArrowheads="1"/>
          </p:cNvPicPr>
          <p:nvPr/>
        </p:nvPicPr>
        <p:blipFill>
          <a:blip r:embed="rId3" cstate="print"/>
          <a:srcRect l="2532" t="6203" r="3350" b="47333"/>
          <a:stretch>
            <a:fillRect/>
          </a:stretch>
        </p:blipFill>
        <p:spPr bwMode="auto">
          <a:xfrm rot="5400000">
            <a:off x="-480924" y="2398142"/>
            <a:ext cx="3895626" cy="2488871"/>
          </a:xfrm>
          <a:prstGeom prst="rect">
            <a:avLst/>
          </a:prstGeom>
          <a:noFill/>
        </p:spPr>
      </p:pic>
      <p:sp>
        <p:nvSpPr>
          <p:cNvPr id="5" name="TextBox 4"/>
          <p:cNvSpPr txBox="1"/>
          <p:nvPr/>
        </p:nvSpPr>
        <p:spPr>
          <a:xfrm>
            <a:off x="2857585" y="1219200"/>
            <a:ext cx="6197927" cy="5478423"/>
          </a:xfrm>
          <a:prstGeom prst="rect">
            <a:avLst/>
          </a:prstGeom>
          <a:noFill/>
        </p:spPr>
        <p:txBody>
          <a:bodyPr wrap="square" rtlCol="0">
            <a:spAutoFit/>
          </a:bodyPr>
          <a:lstStyle/>
          <a:p>
            <a:pPr algn="l"/>
            <a:r>
              <a:rPr lang="en-US" sz="2000" dirty="0">
                <a:solidFill>
                  <a:schemeClr val="bg2"/>
                </a:solidFill>
                <a:latin typeface="Arial" panose="020B0604020202020204" pitchFamily="34" charset="0"/>
                <a:cs typeface="Arial" panose="020B0604020202020204" pitchFamily="34" charset="0"/>
              </a:rPr>
              <a:t>Sarah K. Sevier to Robert S. Dunbar, Jr. (grandson), 3/21/1888:</a:t>
            </a:r>
          </a:p>
          <a:p>
            <a:pPr algn="l"/>
            <a:r>
              <a:rPr lang="en-US" sz="2000" i="1" dirty="0">
                <a:solidFill>
                  <a:schemeClr val="bg2"/>
                </a:solidFill>
                <a:latin typeface="Arial" panose="020B0604020202020204" pitchFamily="34" charset="0"/>
                <a:cs typeface="Arial" panose="020B0604020202020204" pitchFamily="34" charset="0"/>
              </a:rPr>
              <a:t>“The dollar was given to your mother on one of my visits to the ‘Hermitage,’ the home of General Jackson.  The coin was given to your mother by Major R.E.W. Earl who was a friend of General Jackson &amp; member of his household.  I believe the dollar was given to Major Earl by General Jackson as the first impression of the Silver dollars made or coined when General Andrew Jackson was President.  I have understood there were only a few made perhaps only one dozen, indeed I have been told the </a:t>
            </a:r>
            <a:r>
              <a:rPr lang="en-US" sz="2000" i="1" u="sng" dirty="0">
                <a:solidFill>
                  <a:schemeClr val="bg2"/>
                </a:solidFill>
                <a:latin typeface="Arial" panose="020B0604020202020204" pitchFamily="34" charset="0"/>
                <a:cs typeface="Arial" panose="020B0604020202020204" pitchFamily="34" charset="0"/>
              </a:rPr>
              <a:t>Coin Book</a:t>
            </a:r>
            <a:r>
              <a:rPr lang="en-US" sz="2000" i="1" dirty="0">
                <a:solidFill>
                  <a:schemeClr val="bg2"/>
                </a:solidFill>
                <a:latin typeface="Arial" panose="020B0604020202020204" pitchFamily="34" charset="0"/>
                <a:cs typeface="Arial" panose="020B0604020202020204" pitchFamily="34" charset="0"/>
              </a:rPr>
              <a:t> says there were only six made but I never saw a coin book and don’t know but whether there few or many made.  The dollar you have is one of the number and was given to your mother in 1837 when she was an infant, by Major Earl…”</a:t>
            </a:r>
          </a:p>
        </p:txBody>
      </p:sp>
      <p:sp>
        <p:nvSpPr>
          <p:cNvPr id="8" name="Title 1"/>
          <p:cNvSpPr txBox="1">
            <a:spLocks/>
          </p:cNvSpPr>
          <p:nvPr/>
        </p:nvSpPr>
        <p:spPr>
          <a:xfrm>
            <a:off x="338138" y="326571"/>
            <a:ext cx="7332662" cy="691017"/>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Sevier Letter of Transmittal, 1888</a:t>
            </a:r>
          </a:p>
        </p:txBody>
      </p:sp>
    </p:spTree>
    <p:extLst>
      <p:ext uri="{BB962C8B-B14F-4D97-AF65-F5344CB8AC3E}">
        <p14:creationId xmlns:p14="http://schemas.microsoft.com/office/powerpoint/2010/main" val="1208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sz="2000" dirty="0"/>
              <a:t>American Journal of Numismatics, April 1872:</a:t>
            </a:r>
          </a:p>
          <a:p>
            <a:pPr marL="0" indent="0">
              <a:lnSpc>
                <a:spcPct val="95000"/>
              </a:lnSpc>
              <a:spcBef>
                <a:spcPts val="1200"/>
              </a:spcBef>
              <a:buNone/>
            </a:pPr>
            <a:r>
              <a:rPr lang="en-US" sz="1800" i="1" cap="small" dirty="0"/>
              <a:t>Among </a:t>
            </a:r>
            <a:r>
              <a:rPr lang="en-US" sz="1800" i="1" dirty="0"/>
              <a:t>the relics at the "Hermitage," Nashville, Tenn., which formerly belonged to General Andrew Jackson, are a number of coins; among which are a Washington Half Dollar, 1792, and a Pine Tree Two-pence, 1762 [sic, 1662 is intended]. They were presented to General Jackson by Mr. John Guest, Jan. 27, 1837.</a:t>
            </a:r>
          </a:p>
          <a:p>
            <a:pPr marL="0" indent="0">
              <a:spcBef>
                <a:spcPts val="0"/>
              </a:spcBef>
              <a:buNone/>
            </a:pPr>
            <a:endParaRPr lang="en-US" sz="1700" dirty="0"/>
          </a:p>
          <a:p>
            <a:pPr marL="0" indent="0">
              <a:spcBef>
                <a:spcPts val="0"/>
              </a:spcBef>
              <a:buNone/>
            </a:pPr>
            <a:r>
              <a:rPr lang="en-US" sz="2000" dirty="0"/>
              <a:t>General Gates P. </a:t>
            </a:r>
            <a:r>
              <a:rPr lang="en-US" sz="2000" dirty="0" err="1"/>
              <a:t>Thruston</a:t>
            </a:r>
            <a:r>
              <a:rPr lang="en-US" sz="2000" dirty="0"/>
              <a:t>, American Journal of Numismatics, Oct. 1892:</a:t>
            </a:r>
            <a:endParaRPr lang="en-US" sz="1700" i="1" dirty="0"/>
          </a:p>
          <a:p>
            <a:pPr marL="0" indent="0">
              <a:lnSpc>
                <a:spcPct val="95000"/>
              </a:lnSpc>
              <a:spcBef>
                <a:spcPts val="1200"/>
              </a:spcBef>
              <a:buNone/>
            </a:pPr>
            <a:r>
              <a:rPr lang="en-US" sz="1800" i="1" dirty="0"/>
              <a:t>The writer obtained for his collection a number of coins and medal that originally belonged to the Jackson cabinet.  Among them was the “Eric canal medal” in gold…Among the other objects I obtained from the Jackson collection, were two beautiful flying eagle dollars of the year 1836, with the mint luster still untarnished, showing the care with which they had been preserved.  According to the label, in the handwriting of Mrs. Jackson, one had been presented by Mr. Patterson [Director] of the Mint, as “one of the first dollars stamped.”  The other was presented by Martin Van Buren to a member of the Jackson family, as shown by its label…I also obtained from the same collection, the rare silver piece known as the “Washington [Getz] half dollar.”</a:t>
            </a:r>
          </a:p>
          <a:p>
            <a:pPr marL="0" indent="0">
              <a:spcBef>
                <a:spcPts val="0"/>
              </a:spcBef>
              <a:buNone/>
            </a:pPr>
            <a:endParaRPr lang="en-US" sz="1700" i="1" dirty="0"/>
          </a:p>
          <a:p>
            <a:pPr marL="0" indent="0">
              <a:spcBef>
                <a:spcPts val="0"/>
              </a:spcBef>
              <a:buNone/>
            </a:pPr>
            <a:endParaRPr lang="en-US" sz="1600" i="1" dirty="0"/>
          </a:p>
          <a:p>
            <a:pPr marL="0" indent="0">
              <a:spcBef>
                <a:spcPts val="0"/>
              </a:spcBef>
              <a:buNone/>
            </a:pPr>
            <a:endParaRPr lang="en-US" sz="1600" i="1" dirty="0"/>
          </a:p>
          <a:p>
            <a:pPr marL="0" indent="0">
              <a:spcBef>
                <a:spcPts val="0"/>
              </a:spcBef>
              <a:buNone/>
            </a:pPr>
            <a:endParaRPr lang="en-US" sz="1600" i="1" dirty="0"/>
          </a:p>
          <a:p>
            <a:pPr marL="0" indent="0">
              <a:spcBef>
                <a:spcPts val="0"/>
              </a:spcBef>
              <a:buNone/>
            </a:pPr>
            <a:endParaRPr lang="en-US" sz="1600" i="1" dirty="0"/>
          </a:p>
        </p:txBody>
      </p:sp>
      <p:sp>
        <p:nvSpPr>
          <p:cNvPr id="4" name="Title 3"/>
          <p:cNvSpPr>
            <a:spLocks noGrp="1"/>
          </p:cNvSpPr>
          <p:nvPr>
            <p:ph type="title"/>
          </p:nvPr>
        </p:nvSpPr>
        <p:spPr/>
        <p:txBody>
          <a:bodyPr/>
          <a:lstStyle/>
          <a:p>
            <a:r>
              <a:rPr lang="en-US" dirty="0"/>
              <a:t>The Andrew Jackson Collection</a:t>
            </a:r>
          </a:p>
        </p:txBody>
      </p:sp>
    </p:spTree>
    <p:extLst>
      <p:ext uri="{BB962C8B-B14F-4D97-AF65-F5344CB8AC3E}">
        <p14:creationId xmlns:p14="http://schemas.microsoft.com/office/powerpoint/2010/main" val="327773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45" y="1273175"/>
            <a:ext cx="8689886" cy="5270500"/>
          </a:xfrm>
        </p:spPr>
        <p:txBody>
          <a:bodyPr>
            <a:normAutofit/>
          </a:bodyPr>
          <a:lstStyle/>
          <a:p>
            <a:r>
              <a:rPr lang="en-US" sz="2200" dirty="0"/>
              <a:t>1892: First mentioned in the </a:t>
            </a:r>
            <a:r>
              <a:rPr lang="en-US" sz="2200" i="1" dirty="0"/>
              <a:t>American Journal of Numismatics</a:t>
            </a:r>
            <a:endParaRPr lang="en-US" sz="2200" dirty="0"/>
          </a:p>
          <a:p>
            <a:pPr>
              <a:spcBef>
                <a:spcPts val="600"/>
              </a:spcBef>
            </a:pPr>
            <a:r>
              <a:rPr lang="en-US" sz="2200" dirty="0"/>
              <a:t>1910: Lyman Low sale #147 includes:</a:t>
            </a:r>
          </a:p>
          <a:p>
            <a:pPr lvl="1"/>
            <a:r>
              <a:rPr lang="en-US" sz="2200" dirty="0"/>
              <a:t>Lot 120: </a:t>
            </a:r>
            <a:r>
              <a:rPr lang="en-US" sz="2200" dirty="0" err="1"/>
              <a:t>Gobrecht</a:t>
            </a:r>
            <a:r>
              <a:rPr lang="en-US" sz="2200" dirty="0"/>
              <a:t> Dollar presented by Mr. Patterson</a:t>
            </a:r>
          </a:p>
          <a:p>
            <a:pPr lvl="1"/>
            <a:r>
              <a:rPr lang="en-US" sz="2200" dirty="0"/>
              <a:t>Lot 366: Erie Canal medal with case inscribed to Jackson</a:t>
            </a:r>
          </a:p>
          <a:p>
            <a:pPr>
              <a:spcBef>
                <a:spcPts val="600"/>
              </a:spcBef>
            </a:pPr>
            <a:r>
              <a:rPr lang="en-US" sz="2200" dirty="0"/>
              <a:t>1934: Bluestone sale #13 includes </a:t>
            </a:r>
            <a:r>
              <a:rPr lang="en-US" sz="2200" dirty="0" err="1"/>
              <a:t>Thruston</a:t>
            </a:r>
            <a:r>
              <a:rPr lang="en-US" sz="2200" dirty="0"/>
              <a:t> Gobrecht dollar</a:t>
            </a:r>
          </a:p>
          <a:p>
            <a:pPr>
              <a:spcBef>
                <a:spcPts val="600"/>
              </a:spcBef>
            </a:pPr>
            <a:r>
              <a:rPr lang="en-US" sz="2200" dirty="0"/>
              <a:t>1992: Bowers &amp; </a:t>
            </a:r>
            <a:r>
              <a:rPr lang="en-US" sz="2200" dirty="0" err="1"/>
              <a:t>Merena</a:t>
            </a:r>
            <a:r>
              <a:rPr lang="en-US" sz="2200" dirty="0"/>
              <a:t> </a:t>
            </a:r>
            <a:r>
              <a:rPr lang="en-US" sz="2000" dirty="0"/>
              <a:t>1/1992, lot 1283</a:t>
            </a:r>
            <a:r>
              <a:rPr lang="en-US" sz="2200" dirty="0"/>
              <a:t> ($18,700) now PCGS PR63</a:t>
            </a:r>
          </a:p>
          <a:p>
            <a:endParaRPr lang="en-US" sz="2000" dirty="0"/>
          </a:p>
          <a:p>
            <a:endParaRPr lang="en-US" sz="2000" dirty="0"/>
          </a:p>
          <a:p>
            <a:endParaRPr lang="en-US" sz="2000" dirty="0"/>
          </a:p>
          <a:p>
            <a:endParaRPr lang="en-US" sz="2000" dirty="0"/>
          </a:p>
          <a:p>
            <a:pPr lvl="1"/>
            <a:endParaRPr lang="en-US" dirty="0"/>
          </a:p>
          <a:p>
            <a:pPr marL="0" indent="0">
              <a:spcBef>
                <a:spcPts val="0"/>
              </a:spcBef>
              <a:buNone/>
            </a:pPr>
            <a:r>
              <a:rPr lang="en-US" dirty="0"/>
              <a:t>   </a:t>
            </a:r>
          </a:p>
          <a:p>
            <a:pPr marL="0" indent="0">
              <a:spcBef>
                <a:spcPts val="0"/>
              </a:spcBef>
              <a:buNone/>
            </a:pPr>
            <a:endParaRPr lang="en-US" sz="1400" i="1" dirty="0"/>
          </a:p>
          <a:p>
            <a:pPr marL="0" indent="0">
              <a:spcBef>
                <a:spcPts val="0"/>
              </a:spcBef>
              <a:buNone/>
            </a:pPr>
            <a:endParaRPr lang="en-US" sz="1400" i="1" dirty="0"/>
          </a:p>
        </p:txBody>
      </p:sp>
      <p:pic>
        <p:nvPicPr>
          <p:cNvPr id="4" name="Picture 1" descr="G:\GJ\Jackson\Images\jackson_documentation.jpg"/>
          <p:cNvPicPr>
            <a:picLocks noChangeAspect="1" noChangeArrowheads="1"/>
          </p:cNvPicPr>
          <p:nvPr/>
        </p:nvPicPr>
        <p:blipFill>
          <a:blip r:embed="rId3" cstate="print"/>
          <a:srcRect/>
          <a:stretch>
            <a:fillRect/>
          </a:stretch>
        </p:blipFill>
        <p:spPr bwMode="auto">
          <a:xfrm>
            <a:off x="2990418" y="4341339"/>
            <a:ext cx="6028465" cy="1515763"/>
          </a:xfrm>
          <a:prstGeom prst="rect">
            <a:avLst/>
          </a:prstGeom>
          <a:noFill/>
        </p:spPr>
      </p:pic>
      <p:pic>
        <p:nvPicPr>
          <p:cNvPr id="5" name="Picture 2" descr="G:\GJ\Jackson\Images\jackson_specimen.jpg"/>
          <p:cNvPicPr>
            <a:picLocks noChangeAspect="1" noChangeArrowheads="1"/>
          </p:cNvPicPr>
          <p:nvPr/>
        </p:nvPicPr>
        <p:blipFill>
          <a:blip r:embed="rId4" cstate="print"/>
          <a:srcRect l="3261" t="2747" r="3261" b="1091"/>
          <a:stretch>
            <a:fillRect/>
          </a:stretch>
        </p:blipFill>
        <p:spPr bwMode="auto">
          <a:xfrm>
            <a:off x="232044" y="4147948"/>
            <a:ext cx="2758373" cy="2245187"/>
          </a:xfrm>
          <a:prstGeom prst="rect">
            <a:avLst/>
          </a:prstGeom>
          <a:noFill/>
        </p:spPr>
      </p:pic>
      <p:sp>
        <p:nvSpPr>
          <p:cNvPr id="6" name="Title 5"/>
          <p:cNvSpPr>
            <a:spLocks noGrp="1"/>
          </p:cNvSpPr>
          <p:nvPr>
            <p:ph type="title"/>
          </p:nvPr>
        </p:nvSpPr>
        <p:spPr/>
        <p:txBody>
          <a:bodyPr/>
          <a:lstStyle/>
          <a:p>
            <a:r>
              <a:rPr lang="en-US" dirty="0"/>
              <a:t>Jackson – </a:t>
            </a:r>
            <a:r>
              <a:rPr lang="en-US" dirty="0" err="1"/>
              <a:t>Thruston</a:t>
            </a:r>
            <a:r>
              <a:rPr lang="en-US" dirty="0"/>
              <a:t> Gobrecht Dollar</a:t>
            </a:r>
          </a:p>
        </p:txBody>
      </p:sp>
    </p:spTree>
    <p:extLst>
      <p:ext uri="{BB962C8B-B14F-4D97-AF65-F5344CB8AC3E}">
        <p14:creationId xmlns:p14="http://schemas.microsoft.com/office/powerpoint/2010/main" val="44432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endParaRPr lang="en-US" sz="1600" i="1" dirty="0"/>
          </a:p>
          <a:p>
            <a:pPr>
              <a:spcBef>
                <a:spcPts val="0"/>
              </a:spcBef>
            </a:pPr>
            <a:r>
              <a:rPr lang="en-US" sz="2400" dirty="0"/>
              <a:t>Jackson approved the Gobrecht dollar design, per a letter from the Secretary of the Treasury to the Mint Director, 1/8/1836</a:t>
            </a:r>
            <a:endParaRPr lang="en-US" sz="2400" i="1" dirty="0"/>
          </a:p>
          <a:p>
            <a:pPr marL="0" indent="0">
              <a:spcBef>
                <a:spcPts val="0"/>
              </a:spcBef>
            </a:pPr>
            <a:endParaRPr lang="en-US" sz="2400" i="1" dirty="0"/>
          </a:p>
          <a:p>
            <a:pPr>
              <a:spcBef>
                <a:spcPts val="0"/>
              </a:spcBef>
            </a:pPr>
            <a:r>
              <a:rPr lang="en-US" sz="2400" dirty="0"/>
              <a:t>Numismatic News, 12/15/2009 – Gobrecht dollar inscribed  “A. Jackson to J. W. McGrath”</a:t>
            </a:r>
          </a:p>
          <a:p>
            <a:pPr marL="457200" lvl="1" indent="0">
              <a:spcBef>
                <a:spcPts val="0"/>
              </a:spcBef>
            </a:pPr>
            <a:r>
              <a:rPr lang="en-US" dirty="0"/>
              <a:t> </a:t>
            </a:r>
            <a:r>
              <a:rPr lang="en-US" sz="2200" dirty="0"/>
              <a:t>Possibly ex. Stack’s</a:t>
            </a:r>
          </a:p>
          <a:p>
            <a:pPr marL="0" indent="0">
              <a:spcBef>
                <a:spcPts val="0"/>
              </a:spcBef>
              <a:buNone/>
            </a:pPr>
            <a:endParaRPr lang="en-US" sz="1600" i="1" dirty="0"/>
          </a:p>
        </p:txBody>
      </p:sp>
      <p:sp>
        <p:nvSpPr>
          <p:cNvPr id="4" name="Title 3"/>
          <p:cNvSpPr>
            <a:spLocks noGrp="1"/>
          </p:cNvSpPr>
          <p:nvPr>
            <p:ph type="title"/>
          </p:nvPr>
        </p:nvSpPr>
        <p:spPr/>
        <p:txBody>
          <a:bodyPr/>
          <a:lstStyle/>
          <a:p>
            <a:r>
              <a:rPr lang="en-US" dirty="0"/>
              <a:t>Andrew Jackson &amp; Numismatics</a:t>
            </a:r>
          </a:p>
        </p:txBody>
      </p:sp>
    </p:spTree>
    <p:extLst>
      <p:ext uri="{BB962C8B-B14F-4D97-AF65-F5344CB8AC3E}">
        <p14:creationId xmlns:p14="http://schemas.microsoft.com/office/powerpoint/2010/main" val="52295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1" y="1371600"/>
            <a:ext cx="8305800" cy="4078039"/>
          </a:xfrm>
          <a:prstGeom prst="rect">
            <a:avLst/>
          </a:prstGeom>
          <a:noFill/>
        </p:spPr>
        <p:txBody>
          <a:bodyPr wrap="square" rtlCol="0">
            <a:spAutoFit/>
          </a:bodyPr>
          <a:lstStyle/>
          <a:p>
            <a:pPr algn="l">
              <a:spcBef>
                <a:spcPts val="600"/>
              </a:spcBef>
            </a:pPr>
            <a:r>
              <a:rPr lang="en-US" b="1" dirty="0">
                <a:solidFill>
                  <a:schemeClr val="bg2"/>
                </a:solidFill>
                <a:latin typeface="Arial" panose="020B0604020202020204" pitchFamily="34" charset="0"/>
                <a:cs typeface="Arial" panose="020B0604020202020204" pitchFamily="34" charset="0"/>
              </a:rPr>
              <a:t>October 2011:  </a:t>
            </a:r>
            <a:r>
              <a:rPr lang="en-US" sz="2200" dirty="0">
                <a:solidFill>
                  <a:schemeClr val="bg2"/>
                </a:solidFill>
                <a:latin typeface="Arial" panose="020B0604020202020204" pitchFamily="34" charset="0"/>
                <a:cs typeface="Arial" panose="020B0604020202020204" pitchFamily="34" charset="0"/>
              </a:rPr>
              <a:t>Rich </a:t>
            </a:r>
            <a:r>
              <a:rPr lang="en-US" sz="2200" dirty="0" err="1">
                <a:solidFill>
                  <a:schemeClr val="bg2"/>
                </a:solidFill>
                <a:latin typeface="Arial" panose="020B0604020202020204" pitchFamily="34" charset="0"/>
                <a:cs typeface="Arial" panose="020B0604020202020204" pitchFamily="34" charset="0"/>
              </a:rPr>
              <a:t>Uhrich</a:t>
            </a:r>
            <a:r>
              <a:rPr lang="en-US" sz="2200" dirty="0">
                <a:solidFill>
                  <a:schemeClr val="bg2"/>
                </a:solidFill>
                <a:latin typeface="Arial" panose="020B0604020202020204" pitchFamily="34" charset="0"/>
                <a:cs typeface="Arial" panose="020B0604020202020204" pitchFamily="34" charset="0"/>
              </a:rPr>
              <a:t> connects </a:t>
            </a:r>
            <a:r>
              <a:rPr lang="en-US" sz="2200" dirty="0" err="1">
                <a:solidFill>
                  <a:schemeClr val="bg2"/>
                </a:solidFill>
                <a:latin typeface="Arial" panose="020B0604020202020204" pitchFamily="34" charset="0"/>
                <a:cs typeface="Arial" panose="020B0604020202020204" pitchFamily="34" charset="0"/>
              </a:rPr>
              <a:t>LenA</a:t>
            </a:r>
            <a:r>
              <a:rPr lang="en-US" sz="2200" dirty="0">
                <a:solidFill>
                  <a:schemeClr val="bg2"/>
                </a:solidFill>
                <a:latin typeface="Arial" panose="020B0604020202020204" pitchFamily="34" charset="0"/>
                <a:cs typeface="Arial" panose="020B0604020202020204" pitchFamily="34" charset="0"/>
              </a:rPr>
              <a:t> and Midge S</a:t>
            </a:r>
          </a:p>
          <a:p>
            <a:pPr algn="l">
              <a:spcBef>
                <a:spcPts val="600"/>
              </a:spcBef>
            </a:pPr>
            <a:r>
              <a:rPr lang="en-US" sz="2200" dirty="0">
                <a:solidFill>
                  <a:schemeClr val="bg2"/>
                </a:solidFill>
                <a:latin typeface="Arial" panose="020B0604020202020204" pitchFamily="34" charset="0"/>
                <a:cs typeface="Arial" panose="020B0604020202020204" pitchFamily="34" charset="0"/>
              </a:rPr>
              <a:t>Midge furnishes scan of certified coin - </a:t>
            </a:r>
            <a:r>
              <a:rPr lang="en-US" sz="2200" dirty="0" err="1">
                <a:solidFill>
                  <a:schemeClr val="bg2"/>
                </a:solidFill>
                <a:latin typeface="Arial" panose="020B0604020202020204" pitchFamily="34" charset="0"/>
                <a:cs typeface="Arial" panose="020B0604020202020204" pitchFamily="34" charset="0"/>
              </a:rPr>
              <a:t>LenA</a:t>
            </a:r>
            <a:r>
              <a:rPr lang="en-US" sz="2200" dirty="0">
                <a:solidFill>
                  <a:schemeClr val="bg2"/>
                </a:solidFill>
                <a:latin typeface="Arial" panose="020B0604020202020204" pitchFamily="34" charset="0"/>
                <a:cs typeface="Arial" panose="020B0604020202020204" pitchFamily="34" charset="0"/>
              </a:rPr>
              <a:t> searches Heritage archive for match</a:t>
            </a:r>
          </a:p>
          <a:p>
            <a:pPr algn="l">
              <a:spcBef>
                <a:spcPts val="2400"/>
              </a:spcBef>
            </a:pPr>
            <a:r>
              <a:rPr lang="en-US" b="1" dirty="0">
                <a:solidFill>
                  <a:schemeClr val="bg2"/>
                </a:solidFill>
                <a:latin typeface="Arial" panose="020B0604020202020204" pitchFamily="34" charset="0"/>
                <a:cs typeface="Arial" panose="020B0604020202020204" pitchFamily="34" charset="0"/>
              </a:rPr>
              <a:t>October 2011: </a:t>
            </a:r>
            <a:r>
              <a:rPr lang="en-US" sz="2200" dirty="0" err="1">
                <a:solidFill>
                  <a:schemeClr val="bg2"/>
                </a:solidFill>
                <a:latin typeface="Arial" panose="020B0604020202020204" pitchFamily="34" charset="0"/>
                <a:cs typeface="Arial" panose="020B0604020202020204" pitchFamily="34" charset="0"/>
              </a:rPr>
              <a:t>LenA</a:t>
            </a:r>
            <a:r>
              <a:rPr lang="en-US" sz="2200" dirty="0">
                <a:solidFill>
                  <a:schemeClr val="bg2"/>
                </a:solidFill>
                <a:latin typeface="Arial" panose="020B0604020202020204" pitchFamily="34" charset="0"/>
                <a:cs typeface="Arial" panose="020B0604020202020204" pitchFamily="34" charset="0"/>
              </a:rPr>
              <a:t> identifies coin in Heritage sale, 1/2011 (FUN 2011), realized $21,861.50</a:t>
            </a:r>
          </a:p>
          <a:p>
            <a:pPr algn="l">
              <a:spcBef>
                <a:spcPts val="2400"/>
              </a:spcBef>
            </a:pPr>
            <a:r>
              <a:rPr lang="en-US" b="1" dirty="0">
                <a:solidFill>
                  <a:schemeClr val="bg2"/>
                </a:solidFill>
                <a:latin typeface="Arial" panose="020B0604020202020204" pitchFamily="34" charset="0"/>
                <a:cs typeface="Arial" panose="020B0604020202020204" pitchFamily="34" charset="0"/>
              </a:rPr>
              <a:t>November, 2011: </a:t>
            </a:r>
            <a:r>
              <a:rPr lang="en-US" sz="2200" dirty="0" err="1">
                <a:solidFill>
                  <a:schemeClr val="bg2"/>
                </a:solidFill>
                <a:latin typeface="Arial" panose="020B0604020202020204" pitchFamily="34" charset="0"/>
                <a:cs typeface="Arial" panose="020B0604020202020204" pitchFamily="34" charset="0"/>
              </a:rPr>
              <a:t>LenA</a:t>
            </a:r>
            <a:r>
              <a:rPr lang="en-US" sz="2200" dirty="0">
                <a:solidFill>
                  <a:schemeClr val="bg2"/>
                </a:solidFill>
                <a:latin typeface="Arial" panose="020B0604020202020204" pitchFamily="34" charset="0"/>
                <a:cs typeface="Arial" panose="020B0604020202020204" pitchFamily="34" charset="0"/>
              </a:rPr>
              <a:t> discusses coin with Todd </a:t>
            </a:r>
            <a:r>
              <a:rPr lang="en-US" sz="2200" dirty="0" err="1">
                <a:solidFill>
                  <a:schemeClr val="bg2"/>
                </a:solidFill>
                <a:latin typeface="Arial" panose="020B0604020202020204" pitchFamily="34" charset="0"/>
                <a:cs typeface="Arial" panose="020B0604020202020204" pitchFamily="34" charset="0"/>
              </a:rPr>
              <a:t>Imhof</a:t>
            </a:r>
            <a:r>
              <a:rPr lang="en-US" sz="2200" dirty="0">
                <a:solidFill>
                  <a:schemeClr val="bg2"/>
                </a:solidFill>
                <a:latin typeface="Arial" panose="020B0604020202020204" pitchFamily="34" charset="0"/>
                <a:cs typeface="Arial" panose="020B0604020202020204" pitchFamily="34" charset="0"/>
              </a:rPr>
              <a:t>, Heritage principal - </a:t>
            </a:r>
            <a:r>
              <a:rPr lang="en-US" sz="2200" dirty="0" err="1">
                <a:solidFill>
                  <a:schemeClr val="bg2"/>
                </a:solidFill>
                <a:latin typeface="Arial" panose="020B0604020202020204" pitchFamily="34" charset="0"/>
                <a:cs typeface="Arial" panose="020B0604020202020204" pitchFamily="34" charset="0"/>
              </a:rPr>
              <a:t>Imhof</a:t>
            </a:r>
            <a:r>
              <a:rPr lang="en-US" sz="2200" dirty="0">
                <a:solidFill>
                  <a:schemeClr val="bg2"/>
                </a:solidFill>
                <a:latin typeface="Arial" panose="020B0604020202020204" pitchFamily="34" charset="0"/>
                <a:cs typeface="Arial" panose="020B0604020202020204" pitchFamily="34" charset="0"/>
              </a:rPr>
              <a:t> indicates coin has resold since the auction, and current owner does not wish to sell</a:t>
            </a:r>
          </a:p>
          <a:p>
            <a:pPr algn="l">
              <a:spcBef>
                <a:spcPts val="1200"/>
              </a:spcBef>
            </a:pPr>
            <a:r>
              <a:rPr lang="en-US" sz="2200" dirty="0" err="1">
                <a:solidFill>
                  <a:schemeClr val="bg2"/>
                </a:solidFill>
                <a:latin typeface="Arial" panose="020B0604020202020204" pitchFamily="34" charset="0"/>
                <a:cs typeface="Arial" panose="020B0604020202020204" pitchFamily="34" charset="0"/>
              </a:rPr>
              <a:t>LenA</a:t>
            </a:r>
            <a:r>
              <a:rPr lang="en-US" sz="2200" dirty="0">
                <a:solidFill>
                  <a:schemeClr val="bg2"/>
                </a:solidFill>
                <a:latin typeface="Arial" panose="020B0604020202020204" pitchFamily="34" charset="0"/>
                <a:cs typeface="Arial" panose="020B0604020202020204" pitchFamily="34" charset="0"/>
              </a:rPr>
              <a:t> asks Heritage to let him know if the coin becomes available</a:t>
            </a:r>
          </a:p>
        </p:txBody>
      </p:sp>
      <p:sp>
        <p:nvSpPr>
          <p:cNvPr id="4" name="Title 1"/>
          <p:cNvSpPr txBox="1">
            <a:spLocks/>
          </p:cNvSpPr>
          <p:nvPr/>
        </p:nvSpPr>
        <p:spPr>
          <a:xfrm>
            <a:off x="338138" y="312831"/>
            <a:ext cx="7332662" cy="588508"/>
          </a:xfrm>
          <a:prstGeom prst="rect">
            <a:avLst/>
          </a:prstGeom>
        </p:spPr>
        <p:txBody>
          <a:bodyPr/>
          <a:lstStyle>
            <a:lvl1pPr algn="l" rtl="0" eaLnBrk="1" fontAlgn="base" hangingPunct="1">
              <a:spcBef>
                <a:spcPct val="0"/>
              </a:spcBef>
              <a:spcAft>
                <a:spcPct val="0"/>
              </a:spcAft>
              <a:defRPr sz="3200" b="1" kern="1200">
                <a:solidFill>
                  <a:schemeClr val="bg1">
                    <a:lumMod val="75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1"/>
                </a:solidFill>
                <a:latin typeface="Futura Hv" pitchFamily="34" charset="0"/>
              </a:defRPr>
            </a:lvl2pPr>
            <a:lvl3pPr algn="l" rtl="0" eaLnBrk="1" fontAlgn="base" hangingPunct="1">
              <a:spcBef>
                <a:spcPct val="0"/>
              </a:spcBef>
              <a:spcAft>
                <a:spcPct val="0"/>
              </a:spcAft>
              <a:defRPr sz="3000">
                <a:solidFill>
                  <a:schemeClr val="tx1"/>
                </a:solidFill>
                <a:latin typeface="Futura Hv" pitchFamily="34" charset="0"/>
              </a:defRPr>
            </a:lvl3pPr>
            <a:lvl4pPr algn="l" rtl="0" eaLnBrk="1" fontAlgn="base" hangingPunct="1">
              <a:spcBef>
                <a:spcPct val="0"/>
              </a:spcBef>
              <a:spcAft>
                <a:spcPct val="0"/>
              </a:spcAft>
              <a:defRPr sz="3000">
                <a:solidFill>
                  <a:schemeClr val="tx1"/>
                </a:solidFill>
                <a:latin typeface="Futura Hv" pitchFamily="34" charset="0"/>
              </a:defRPr>
            </a:lvl4pPr>
            <a:lvl5pPr algn="l" rtl="0" eaLnBrk="1" fontAlgn="base" hangingPunct="1">
              <a:spcBef>
                <a:spcPct val="0"/>
              </a:spcBef>
              <a:spcAft>
                <a:spcPct val="0"/>
              </a:spcAft>
              <a:defRPr sz="3000">
                <a:solidFill>
                  <a:schemeClr val="tx1"/>
                </a:solidFill>
                <a:latin typeface="Futura Hv" pitchFamily="34" charset="0"/>
              </a:defRPr>
            </a:lvl5pPr>
            <a:lvl6pPr marL="457200" algn="l" rtl="0" eaLnBrk="1" fontAlgn="base" hangingPunct="1">
              <a:spcBef>
                <a:spcPct val="0"/>
              </a:spcBef>
              <a:spcAft>
                <a:spcPct val="0"/>
              </a:spcAft>
              <a:defRPr sz="3000">
                <a:solidFill>
                  <a:schemeClr val="tx1"/>
                </a:solidFill>
                <a:latin typeface="Futura Hv" pitchFamily="34" charset="0"/>
              </a:defRPr>
            </a:lvl6pPr>
            <a:lvl7pPr marL="914400" algn="l" rtl="0" eaLnBrk="1" fontAlgn="base" hangingPunct="1">
              <a:spcBef>
                <a:spcPct val="0"/>
              </a:spcBef>
              <a:spcAft>
                <a:spcPct val="0"/>
              </a:spcAft>
              <a:defRPr sz="3000">
                <a:solidFill>
                  <a:schemeClr val="tx1"/>
                </a:solidFill>
                <a:latin typeface="Futura Hv" pitchFamily="34" charset="0"/>
              </a:defRPr>
            </a:lvl7pPr>
            <a:lvl8pPr marL="1371600" algn="l" rtl="0" eaLnBrk="1" fontAlgn="base" hangingPunct="1">
              <a:spcBef>
                <a:spcPct val="0"/>
              </a:spcBef>
              <a:spcAft>
                <a:spcPct val="0"/>
              </a:spcAft>
              <a:defRPr sz="3000">
                <a:solidFill>
                  <a:schemeClr val="tx1"/>
                </a:solidFill>
                <a:latin typeface="Futura Hv" pitchFamily="34" charset="0"/>
              </a:defRPr>
            </a:lvl8pPr>
            <a:lvl9pPr marL="1828800" algn="l" rtl="0" eaLnBrk="1" fontAlgn="base" hangingPunct="1">
              <a:spcBef>
                <a:spcPct val="0"/>
              </a:spcBef>
              <a:spcAft>
                <a:spcPct val="0"/>
              </a:spcAft>
              <a:defRPr sz="3000">
                <a:solidFill>
                  <a:schemeClr val="tx1"/>
                </a:solidFill>
                <a:latin typeface="Futura Hv" pitchFamily="34" charset="0"/>
              </a:defRPr>
            </a:lvl9pPr>
          </a:lstStyle>
          <a:p>
            <a:r>
              <a:rPr lang="en-US" dirty="0"/>
              <a:t>Chronology</a:t>
            </a:r>
          </a:p>
        </p:txBody>
      </p:sp>
    </p:spTree>
    <p:extLst>
      <p:ext uri="{BB962C8B-B14F-4D97-AF65-F5344CB8AC3E}">
        <p14:creationId xmlns:p14="http://schemas.microsoft.com/office/powerpoint/2010/main" val="991245316"/>
      </p:ext>
    </p:extLst>
  </p:cSld>
  <p:clrMapOvr>
    <a:masterClrMapping/>
  </p:clrMapOvr>
</p:sld>
</file>

<file path=ppt/theme/theme1.xml><?xml version="1.0" encoding="utf-8"?>
<a:theme xmlns:a="http://schemas.openxmlformats.org/drawingml/2006/main" name="1_blank">
  <a:themeElements>
    <a:clrScheme name="1_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fontScheme name="1_blank">
      <a:majorFont>
        <a:latin typeface="Futura Hv"/>
        <a:ea typeface=""/>
        <a:cs typeface=""/>
      </a:majorFont>
      <a:minorFont>
        <a:latin typeface="Futura B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lnDef>
  </a:objectDefaults>
  <a:extraClrSchemeLst>
    <a:extraClrScheme>
      <a:clrScheme name="1_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00FCE19-40AE-4958-A660-B1DD07D1BE2F}" vid="{F98A82BA-0A63-48B9-9548-2FA81591AEC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18535</TotalTime>
  <Words>2336</Words>
  <Application>Microsoft Office PowerPoint</Application>
  <PresentationFormat>Letter Paper (8.5x11 in)</PresentationFormat>
  <Paragraphs>115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Footlight MT Light</vt:lpstr>
      <vt:lpstr>Futura Bk</vt:lpstr>
      <vt:lpstr>Futura Hv</vt:lpstr>
      <vt:lpstr>1_blank</vt:lpstr>
      <vt:lpstr>The Andrew Jackson-Earl-Sevier  Flying Eagle Dollar </vt:lpstr>
      <vt:lpstr>PowerPoint Presentation</vt:lpstr>
      <vt:lpstr>PowerPoint Presentation</vt:lpstr>
      <vt:lpstr>PowerPoint Presentation</vt:lpstr>
      <vt:lpstr>PowerPoint Presentation</vt:lpstr>
      <vt:lpstr>The Andrew Jackson Collection</vt:lpstr>
      <vt:lpstr>Jackson – Thruston Gobrecht Dollar</vt:lpstr>
      <vt:lpstr>Andrew Jackson &amp; Numismatics</vt:lpstr>
      <vt:lpstr>PowerPoint Presentation</vt:lpstr>
      <vt:lpstr>PowerPoint Presentation</vt:lpstr>
      <vt:lpstr>PowerPoint Presentation</vt:lpstr>
      <vt:lpstr>www.LSCCweb.org</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Images</dc:title>
  <dc:subject>Photos and graphics</dc:subject>
  <dc:creator>John Frost</dc:creator>
  <cp:lastModifiedBy>John Frost</cp:lastModifiedBy>
  <cp:revision>157</cp:revision>
  <dcterms:created xsi:type="dcterms:W3CDTF">2014-11-11T19:22:30Z</dcterms:created>
  <dcterms:modified xsi:type="dcterms:W3CDTF">2019-03-23T23:38:29Z</dcterms:modified>
</cp:coreProperties>
</file>