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65"/>
  </p:notesMasterIdLst>
  <p:handoutMasterIdLst>
    <p:handoutMasterId r:id="rId66"/>
  </p:handoutMasterIdLst>
  <p:sldIdLst>
    <p:sldId id="304" r:id="rId2"/>
    <p:sldId id="305" r:id="rId3"/>
    <p:sldId id="306" r:id="rId4"/>
    <p:sldId id="307" r:id="rId5"/>
    <p:sldId id="308" r:id="rId6"/>
    <p:sldId id="309" r:id="rId7"/>
    <p:sldId id="365"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361" r:id="rId60"/>
    <p:sldId id="362" r:id="rId61"/>
    <p:sldId id="363" r:id="rId62"/>
    <p:sldId id="364" r:id="rId63"/>
    <p:sldId id="281" r:id="rId64"/>
  </p:sldIdLst>
  <p:sldSz cx="9144000" cy="6858000" type="letter"/>
  <p:notesSz cx="7010400" cy="9296400"/>
  <p:defaultTextStyle>
    <a:defPPr>
      <a:defRPr lang="en-US"/>
    </a:defPPr>
    <a:lvl1pPr algn="ctr" rtl="0" fontAlgn="base">
      <a:spcBef>
        <a:spcPct val="50000"/>
      </a:spcBef>
      <a:spcAft>
        <a:spcPct val="0"/>
      </a:spcAft>
      <a:defRPr sz="2400" kern="1200">
        <a:solidFill>
          <a:schemeClr val="tx1"/>
        </a:solidFill>
        <a:latin typeface="Futura Hv" pitchFamily="34" charset="0"/>
        <a:ea typeface="+mn-ea"/>
        <a:cs typeface="+mn-cs"/>
      </a:defRPr>
    </a:lvl1pPr>
    <a:lvl2pPr marL="457200" algn="ctr" rtl="0" fontAlgn="base">
      <a:spcBef>
        <a:spcPct val="50000"/>
      </a:spcBef>
      <a:spcAft>
        <a:spcPct val="0"/>
      </a:spcAft>
      <a:defRPr sz="2400" kern="1200">
        <a:solidFill>
          <a:schemeClr val="tx1"/>
        </a:solidFill>
        <a:latin typeface="Futura Hv" pitchFamily="34" charset="0"/>
        <a:ea typeface="+mn-ea"/>
        <a:cs typeface="+mn-cs"/>
      </a:defRPr>
    </a:lvl2pPr>
    <a:lvl3pPr marL="914400" algn="ctr" rtl="0" fontAlgn="base">
      <a:spcBef>
        <a:spcPct val="50000"/>
      </a:spcBef>
      <a:spcAft>
        <a:spcPct val="0"/>
      </a:spcAft>
      <a:defRPr sz="2400" kern="1200">
        <a:solidFill>
          <a:schemeClr val="tx1"/>
        </a:solidFill>
        <a:latin typeface="Futura Hv" pitchFamily="34" charset="0"/>
        <a:ea typeface="+mn-ea"/>
        <a:cs typeface="+mn-cs"/>
      </a:defRPr>
    </a:lvl3pPr>
    <a:lvl4pPr marL="1371600" algn="ctr" rtl="0" fontAlgn="base">
      <a:spcBef>
        <a:spcPct val="50000"/>
      </a:spcBef>
      <a:spcAft>
        <a:spcPct val="0"/>
      </a:spcAft>
      <a:defRPr sz="2400" kern="1200">
        <a:solidFill>
          <a:schemeClr val="tx1"/>
        </a:solidFill>
        <a:latin typeface="Futura Hv" pitchFamily="34" charset="0"/>
        <a:ea typeface="+mn-ea"/>
        <a:cs typeface="+mn-cs"/>
      </a:defRPr>
    </a:lvl4pPr>
    <a:lvl5pPr marL="1828800" algn="ctr" rtl="0" fontAlgn="base">
      <a:spcBef>
        <a:spcPct val="50000"/>
      </a:spcBef>
      <a:spcAft>
        <a:spcPct val="0"/>
      </a:spcAft>
      <a:defRPr sz="2400" kern="1200">
        <a:solidFill>
          <a:schemeClr val="tx1"/>
        </a:solidFill>
        <a:latin typeface="Futura Hv" pitchFamily="34" charset="0"/>
        <a:ea typeface="+mn-ea"/>
        <a:cs typeface="+mn-cs"/>
      </a:defRPr>
    </a:lvl5pPr>
    <a:lvl6pPr marL="2286000" algn="l" defTabSz="914400" rtl="0" eaLnBrk="1" latinLnBrk="0" hangingPunct="1">
      <a:defRPr sz="2400" kern="1200">
        <a:solidFill>
          <a:schemeClr val="tx1"/>
        </a:solidFill>
        <a:latin typeface="Futura Hv" pitchFamily="34" charset="0"/>
        <a:ea typeface="+mn-ea"/>
        <a:cs typeface="+mn-cs"/>
      </a:defRPr>
    </a:lvl6pPr>
    <a:lvl7pPr marL="2743200" algn="l" defTabSz="914400" rtl="0" eaLnBrk="1" latinLnBrk="0" hangingPunct="1">
      <a:defRPr sz="2400" kern="1200">
        <a:solidFill>
          <a:schemeClr val="tx1"/>
        </a:solidFill>
        <a:latin typeface="Futura Hv" pitchFamily="34" charset="0"/>
        <a:ea typeface="+mn-ea"/>
        <a:cs typeface="+mn-cs"/>
      </a:defRPr>
    </a:lvl7pPr>
    <a:lvl8pPr marL="3200400" algn="l" defTabSz="914400" rtl="0" eaLnBrk="1" latinLnBrk="0" hangingPunct="1">
      <a:defRPr sz="2400" kern="1200">
        <a:solidFill>
          <a:schemeClr val="tx1"/>
        </a:solidFill>
        <a:latin typeface="Futura Hv" pitchFamily="34" charset="0"/>
        <a:ea typeface="+mn-ea"/>
        <a:cs typeface="+mn-cs"/>
      </a:defRPr>
    </a:lvl8pPr>
    <a:lvl9pPr marL="3657600" algn="l" defTabSz="914400" rtl="0" eaLnBrk="1" latinLnBrk="0" hangingPunct="1">
      <a:defRPr sz="2400" kern="1200">
        <a:solidFill>
          <a:schemeClr val="tx1"/>
        </a:solidFill>
        <a:latin typeface="Futura Hv" pitchFamily="34" charset="0"/>
        <a:ea typeface="+mn-ea"/>
        <a:cs typeface="+mn-cs"/>
      </a:defRPr>
    </a:lvl9pPr>
  </p:defaultTextStyle>
  <p:extLst>
    <p:ext uri="{EFAFB233-063F-42B5-8137-9DF3F51BA10A}">
      <p15:sldGuideLst xmlns:p15="http://schemas.microsoft.com/office/powerpoint/2012/main">
        <p15:guide id="1" orient="horz" pos="475">
          <p15:clr>
            <a:srgbClr val="A4A3A4"/>
          </p15:clr>
        </p15:guide>
        <p15:guide id="2" pos="412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C97"/>
    <a:srgbClr val="2362A1"/>
    <a:srgbClr val="87B6E5"/>
    <a:srgbClr val="456B91"/>
    <a:srgbClr val="194674"/>
    <a:srgbClr val="68ABEE"/>
    <a:srgbClr val="1A80E6"/>
    <a:srgbClr val="ACCAEE"/>
    <a:srgbClr val="9ABEE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autoAdjust="0"/>
    <p:restoredTop sz="94343" autoAdjust="0"/>
  </p:normalViewPr>
  <p:slideViewPr>
    <p:cSldViewPr snapToGrid="0">
      <p:cViewPr varScale="1">
        <p:scale>
          <a:sx n="64" d="100"/>
          <a:sy n="64" d="100"/>
        </p:scale>
        <p:origin x="450" y="78"/>
      </p:cViewPr>
      <p:guideLst>
        <p:guide orient="horz" pos="475"/>
        <p:guide pos="41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400"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42" name="Rectangle 14"/>
          <p:cNvSpPr>
            <a:spLocks noGrp="1" noChangeArrowheads="1"/>
          </p:cNvSpPr>
          <p:nvPr>
            <p:ph type="ftr" sz="quarter" idx="2"/>
          </p:nvPr>
        </p:nvSpPr>
        <p:spPr bwMode="auto">
          <a:xfrm>
            <a:off x="1185863" y="8753475"/>
            <a:ext cx="4656137"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b"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406543" name="Rectangle 15"/>
          <p:cNvSpPr>
            <a:spLocks noGrp="1" noChangeArrowheads="1"/>
          </p:cNvSpPr>
          <p:nvPr>
            <p:ph type="sldNum" sz="quarter" idx="3"/>
          </p:nvPr>
        </p:nvSpPr>
        <p:spPr bwMode="auto">
          <a:xfrm>
            <a:off x="6386513" y="8753475"/>
            <a:ext cx="558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923" tIns="47462" rIns="94923" bIns="47462" numCol="1" anchor="b" anchorCtr="0" compatLnSpc="1">
            <a:prstTxWarp prst="textNoShape">
              <a:avLst/>
            </a:prstTxWarp>
          </a:bodyPr>
          <a:lstStyle>
            <a:lvl1pPr algn="r" defTabSz="949325" eaLnBrk="0" hangingPunct="0">
              <a:spcBef>
                <a:spcPct val="0"/>
              </a:spcBef>
              <a:defRPr sz="1200">
                <a:latin typeface="Futura Bk" pitchFamily="34" charset="0"/>
              </a:defRPr>
            </a:lvl1pPr>
          </a:lstStyle>
          <a:p>
            <a:fld id="{0FBADA64-2A57-4DFF-AB4D-5C7389DC2E36}" type="slidenum">
              <a:rPr lang="en-US"/>
              <a:pPr/>
              <a:t>‹#›</a:t>
            </a:fld>
            <a:endParaRPr lang="en-US"/>
          </a:p>
        </p:txBody>
      </p:sp>
      <p:sp>
        <p:nvSpPr>
          <p:cNvPr id="406544" name="Rectangle 16"/>
          <p:cNvSpPr>
            <a:spLocks noGrp="1" noChangeArrowheads="1"/>
          </p:cNvSpPr>
          <p:nvPr>
            <p:ph type="hdr" sz="quarter"/>
          </p:nvPr>
        </p:nvSpPr>
        <p:spPr bwMode="auto">
          <a:xfrm>
            <a:off x="1181100" y="0"/>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406545" name="Rectangle 17"/>
          <p:cNvSpPr>
            <a:spLocks noGrp="1" noChangeArrowheads="1"/>
          </p:cNvSpPr>
          <p:nvPr>
            <p:ph type="dt" idx="1"/>
          </p:nvPr>
        </p:nvSpPr>
        <p:spPr bwMode="auto">
          <a:xfrm>
            <a:off x="5657850" y="0"/>
            <a:ext cx="1352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r" defTabSz="949325" eaLnBrk="0" hangingPunct="0">
              <a:spcBef>
                <a:spcPct val="0"/>
              </a:spcBef>
              <a:defRPr sz="1200">
                <a:latin typeface="Futura Bk" pitchFamily="34" charset="0"/>
              </a:defRPr>
            </a:lvl1pPr>
          </a:lstStyle>
          <a:p>
            <a:endParaRPr lang="en-US"/>
          </a:p>
        </p:txBody>
      </p:sp>
    </p:spTree>
    <p:extLst>
      <p:ext uri="{BB962C8B-B14F-4D97-AF65-F5344CB8AC3E}">
        <p14:creationId xmlns:p14="http://schemas.microsoft.com/office/powerpoint/2010/main" val="3125441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4"/>
          <p:cNvSpPr>
            <a:spLocks noGrp="1" noRot="1" noChangeAspect="1" noChangeArrowheads="1" noTextEdit="1"/>
          </p:cNvSpPr>
          <p:nvPr>
            <p:ph type="sldImg" idx="2"/>
          </p:nvPr>
        </p:nvSpPr>
        <p:spPr bwMode="auto">
          <a:xfrm>
            <a:off x="1181100" y="695325"/>
            <a:ext cx="4649788" cy="34877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white">
          <a:xfrm>
            <a:off x="933450" y="4416425"/>
            <a:ext cx="514350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1795" tIns="93163" rIns="111795" bIns="9316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8" name="Rectangle 8"/>
          <p:cNvSpPr>
            <a:spLocks noGrp="1" noChangeArrowheads="1"/>
          </p:cNvSpPr>
          <p:nvPr>
            <p:ph type="dt" idx="1"/>
          </p:nvPr>
        </p:nvSpPr>
        <p:spPr bwMode="auto">
          <a:xfrm>
            <a:off x="5657850" y="0"/>
            <a:ext cx="13525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r" defTabSz="949325" eaLnBrk="0" hangingPunct="0">
              <a:spcBef>
                <a:spcPct val="0"/>
              </a:spcBef>
              <a:defRPr sz="1200">
                <a:latin typeface="Futura Bk" pitchFamily="34" charset="0"/>
              </a:defRPr>
            </a:lvl1pPr>
          </a:lstStyle>
          <a:p>
            <a:endParaRPr lang="en-US"/>
          </a:p>
        </p:txBody>
      </p:sp>
      <p:sp>
        <p:nvSpPr>
          <p:cNvPr id="5130" name="Rectangle 10"/>
          <p:cNvSpPr>
            <a:spLocks noGrp="1" noChangeArrowheads="1"/>
          </p:cNvSpPr>
          <p:nvPr>
            <p:ph type="hdr" sz="quarter"/>
          </p:nvPr>
        </p:nvSpPr>
        <p:spPr bwMode="auto">
          <a:xfrm>
            <a:off x="1181100" y="0"/>
            <a:ext cx="39608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462" rIns="94923" bIns="47462" numCol="1" anchor="t" anchorCtr="0" compatLnSpc="1">
            <a:prstTxWarp prst="textNoShape">
              <a:avLst/>
            </a:prstTxWarp>
          </a:bodyPr>
          <a:lstStyle>
            <a:lvl1pPr algn="l" defTabSz="949325" eaLnBrk="0" hangingPunct="0">
              <a:spcBef>
                <a:spcPct val="0"/>
              </a:spcBef>
              <a:defRPr sz="1200">
                <a:latin typeface="Futura Bk" pitchFamily="34" charset="0"/>
              </a:defRPr>
            </a:lvl1pPr>
          </a:lstStyle>
          <a:p>
            <a:endParaRPr lang="en-US"/>
          </a:p>
        </p:txBody>
      </p:sp>
      <p:sp>
        <p:nvSpPr>
          <p:cNvPr id="5132" name="Rectangle 12"/>
          <p:cNvSpPr>
            <a:spLocks noChangeArrowheads="1"/>
          </p:cNvSpPr>
          <p:nvPr/>
        </p:nvSpPr>
        <p:spPr bwMode="auto">
          <a:xfrm>
            <a:off x="1039813" y="8823325"/>
            <a:ext cx="4854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7462" rIns="94923" bIns="47462" anchor="b"/>
          <a:lstStyle>
            <a:lvl1pPr algn="l" defTabSz="949325">
              <a:spcBef>
                <a:spcPct val="0"/>
              </a:spcBef>
              <a:defRPr sz="2400">
                <a:solidFill>
                  <a:schemeClr val="tx1"/>
                </a:solidFill>
                <a:latin typeface="Futura Bk" pitchFamily="34" charset="0"/>
              </a:defRPr>
            </a:lvl1pPr>
            <a:lvl2pPr marL="476250" algn="l" defTabSz="949325">
              <a:spcBef>
                <a:spcPct val="0"/>
              </a:spcBef>
              <a:defRPr sz="2400">
                <a:solidFill>
                  <a:schemeClr val="tx1"/>
                </a:solidFill>
                <a:latin typeface="Futura Bk" pitchFamily="34" charset="0"/>
              </a:defRPr>
            </a:lvl2pPr>
            <a:lvl3pPr marL="949325" algn="l" defTabSz="949325">
              <a:spcBef>
                <a:spcPct val="0"/>
              </a:spcBef>
              <a:defRPr sz="2400">
                <a:solidFill>
                  <a:schemeClr val="tx1"/>
                </a:solidFill>
                <a:latin typeface="Futura Bk" pitchFamily="34" charset="0"/>
              </a:defRPr>
            </a:lvl3pPr>
            <a:lvl4pPr marL="1425575" algn="l" defTabSz="949325">
              <a:spcBef>
                <a:spcPct val="0"/>
              </a:spcBef>
              <a:defRPr sz="2400">
                <a:solidFill>
                  <a:schemeClr val="tx1"/>
                </a:solidFill>
                <a:latin typeface="Futura Bk" pitchFamily="34" charset="0"/>
              </a:defRPr>
            </a:lvl4pPr>
            <a:lvl5pPr marL="1898650" algn="l" defTabSz="949325">
              <a:spcBef>
                <a:spcPct val="0"/>
              </a:spcBef>
              <a:defRPr sz="2400">
                <a:solidFill>
                  <a:schemeClr val="tx1"/>
                </a:solidFill>
                <a:latin typeface="Futura Bk" pitchFamily="34" charset="0"/>
              </a:defRPr>
            </a:lvl5pPr>
            <a:lvl6pPr marL="2355850" defTabSz="949325" fontAlgn="base">
              <a:spcBef>
                <a:spcPct val="0"/>
              </a:spcBef>
              <a:spcAft>
                <a:spcPct val="0"/>
              </a:spcAft>
              <a:defRPr sz="2400">
                <a:solidFill>
                  <a:schemeClr val="tx1"/>
                </a:solidFill>
                <a:latin typeface="Futura Bk" pitchFamily="34" charset="0"/>
              </a:defRPr>
            </a:lvl6pPr>
            <a:lvl7pPr marL="2813050" defTabSz="949325" fontAlgn="base">
              <a:spcBef>
                <a:spcPct val="0"/>
              </a:spcBef>
              <a:spcAft>
                <a:spcPct val="0"/>
              </a:spcAft>
              <a:defRPr sz="2400">
                <a:solidFill>
                  <a:schemeClr val="tx1"/>
                </a:solidFill>
                <a:latin typeface="Futura Bk" pitchFamily="34" charset="0"/>
              </a:defRPr>
            </a:lvl7pPr>
            <a:lvl8pPr marL="3270250" defTabSz="949325" fontAlgn="base">
              <a:spcBef>
                <a:spcPct val="0"/>
              </a:spcBef>
              <a:spcAft>
                <a:spcPct val="0"/>
              </a:spcAft>
              <a:defRPr sz="2400">
                <a:solidFill>
                  <a:schemeClr val="tx1"/>
                </a:solidFill>
                <a:latin typeface="Futura Bk" pitchFamily="34" charset="0"/>
              </a:defRPr>
            </a:lvl8pPr>
            <a:lvl9pPr marL="3727450" defTabSz="949325" fontAlgn="base">
              <a:spcBef>
                <a:spcPct val="0"/>
              </a:spcBef>
              <a:spcAft>
                <a:spcPct val="0"/>
              </a:spcAft>
              <a:defRPr sz="2400">
                <a:solidFill>
                  <a:schemeClr val="tx1"/>
                </a:solidFill>
                <a:latin typeface="Futura Bk" pitchFamily="34" charset="0"/>
              </a:defRPr>
            </a:lvl9pPr>
          </a:lstStyle>
          <a:p>
            <a:pPr eaLnBrk="0" hangingPunct="0"/>
            <a:endParaRPr lang="en-US" sz="1200"/>
          </a:p>
        </p:txBody>
      </p:sp>
      <p:sp>
        <p:nvSpPr>
          <p:cNvPr id="5133" name="Rectangle 13"/>
          <p:cNvSpPr>
            <a:spLocks noChangeArrowheads="1"/>
          </p:cNvSpPr>
          <p:nvPr/>
        </p:nvSpPr>
        <p:spPr bwMode="auto">
          <a:xfrm>
            <a:off x="6451600" y="8823325"/>
            <a:ext cx="558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23" tIns="47462" rIns="94923" bIns="47462" anchor="b"/>
          <a:lstStyle>
            <a:lvl1pPr algn="l" defTabSz="949325">
              <a:spcBef>
                <a:spcPct val="0"/>
              </a:spcBef>
              <a:defRPr sz="2400">
                <a:solidFill>
                  <a:schemeClr val="tx1"/>
                </a:solidFill>
                <a:latin typeface="Futura Bk" pitchFamily="34" charset="0"/>
              </a:defRPr>
            </a:lvl1pPr>
            <a:lvl2pPr marL="476250" algn="l" defTabSz="949325">
              <a:spcBef>
                <a:spcPct val="0"/>
              </a:spcBef>
              <a:defRPr sz="2400">
                <a:solidFill>
                  <a:schemeClr val="tx1"/>
                </a:solidFill>
                <a:latin typeface="Futura Bk" pitchFamily="34" charset="0"/>
              </a:defRPr>
            </a:lvl2pPr>
            <a:lvl3pPr marL="949325" algn="l" defTabSz="949325">
              <a:spcBef>
                <a:spcPct val="0"/>
              </a:spcBef>
              <a:defRPr sz="2400">
                <a:solidFill>
                  <a:schemeClr val="tx1"/>
                </a:solidFill>
                <a:latin typeface="Futura Bk" pitchFamily="34" charset="0"/>
              </a:defRPr>
            </a:lvl3pPr>
            <a:lvl4pPr marL="1425575" algn="l" defTabSz="949325">
              <a:spcBef>
                <a:spcPct val="0"/>
              </a:spcBef>
              <a:defRPr sz="2400">
                <a:solidFill>
                  <a:schemeClr val="tx1"/>
                </a:solidFill>
                <a:latin typeface="Futura Bk" pitchFamily="34" charset="0"/>
              </a:defRPr>
            </a:lvl4pPr>
            <a:lvl5pPr marL="1898650" algn="l" defTabSz="949325">
              <a:spcBef>
                <a:spcPct val="0"/>
              </a:spcBef>
              <a:defRPr sz="2400">
                <a:solidFill>
                  <a:schemeClr val="tx1"/>
                </a:solidFill>
                <a:latin typeface="Futura Bk" pitchFamily="34" charset="0"/>
              </a:defRPr>
            </a:lvl5pPr>
            <a:lvl6pPr marL="2355850" defTabSz="949325" fontAlgn="base">
              <a:spcBef>
                <a:spcPct val="0"/>
              </a:spcBef>
              <a:spcAft>
                <a:spcPct val="0"/>
              </a:spcAft>
              <a:defRPr sz="2400">
                <a:solidFill>
                  <a:schemeClr val="tx1"/>
                </a:solidFill>
                <a:latin typeface="Futura Bk" pitchFamily="34" charset="0"/>
              </a:defRPr>
            </a:lvl6pPr>
            <a:lvl7pPr marL="2813050" defTabSz="949325" fontAlgn="base">
              <a:spcBef>
                <a:spcPct val="0"/>
              </a:spcBef>
              <a:spcAft>
                <a:spcPct val="0"/>
              </a:spcAft>
              <a:defRPr sz="2400">
                <a:solidFill>
                  <a:schemeClr val="tx1"/>
                </a:solidFill>
                <a:latin typeface="Futura Bk" pitchFamily="34" charset="0"/>
              </a:defRPr>
            </a:lvl7pPr>
            <a:lvl8pPr marL="3270250" defTabSz="949325" fontAlgn="base">
              <a:spcBef>
                <a:spcPct val="0"/>
              </a:spcBef>
              <a:spcAft>
                <a:spcPct val="0"/>
              </a:spcAft>
              <a:defRPr sz="2400">
                <a:solidFill>
                  <a:schemeClr val="tx1"/>
                </a:solidFill>
                <a:latin typeface="Futura Bk" pitchFamily="34" charset="0"/>
              </a:defRPr>
            </a:lvl8pPr>
            <a:lvl9pPr marL="3727450" defTabSz="949325" fontAlgn="base">
              <a:spcBef>
                <a:spcPct val="0"/>
              </a:spcBef>
              <a:spcAft>
                <a:spcPct val="0"/>
              </a:spcAft>
              <a:defRPr sz="2400">
                <a:solidFill>
                  <a:schemeClr val="tx1"/>
                </a:solidFill>
                <a:latin typeface="Futura Bk" pitchFamily="34" charset="0"/>
              </a:defRPr>
            </a:lvl9pPr>
          </a:lstStyle>
          <a:p>
            <a:pPr algn="r" eaLnBrk="0" hangingPunct="0"/>
            <a:fld id="{4C8CCF3B-AADA-4F62-A8A2-F6CDDA0420F8}" type="slidenum">
              <a:rPr lang="en-US" sz="1200"/>
              <a:pPr algn="r" eaLnBrk="0" hangingPunct="0"/>
              <a:t>‹#›</a:t>
            </a:fld>
            <a:endParaRPr lang="en-US" sz="1200"/>
          </a:p>
        </p:txBody>
      </p:sp>
    </p:spTree>
    <p:extLst>
      <p:ext uri="{BB962C8B-B14F-4D97-AF65-F5344CB8AC3E}">
        <p14:creationId xmlns:p14="http://schemas.microsoft.com/office/powerpoint/2010/main" val="2490190275"/>
      </p:ext>
    </p:extLst>
  </p:cSld>
  <p:clrMap bg1="lt1" tx1="dk1" bg2="lt2" tx2="dk2" accent1="accent1" accent2="accent2" accent3="accent3" accent4="accent4" accent5="accent5" accent6="accent6" hlink="hlink" folHlink="folHlink"/>
  <p:notesStyle>
    <a:lvl1pPr algn="l" rtl="0" fontAlgn="base">
      <a:lnSpc>
        <a:spcPct val="95000"/>
      </a:lnSpc>
      <a:spcBef>
        <a:spcPct val="10000"/>
      </a:spcBef>
      <a:spcAft>
        <a:spcPct val="30000"/>
      </a:spcAft>
      <a:defRPr sz="1200" kern="1200">
        <a:solidFill>
          <a:schemeClr val="tx1"/>
        </a:solidFill>
        <a:latin typeface="Futura Hv" pitchFamily="34" charset="0"/>
        <a:ea typeface="+mn-ea"/>
        <a:cs typeface="+mn-cs"/>
      </a:defRPr>
    </a:lvl1pPr>
    <a:lvl2pPr marL="227013" indent="-225425" algn="l" rtl="0" fontAlgn="base">
      <a:lnSpc>
        <a:spcPct val="95000"/>
      </a:lnSpc>
      <a:spcBef>
        <a:spcPct val="10000"/>
      </a:spcBef>
      <a:spcAft>
        <a:spcPct val="30000"/>
      </a:spcAft>
      <a:buChar char="•"/>
      <a:defRPr sz="1200" kern="1200">
        <a:solidFill>
          <a:schemeClr val="tx1"/>
        </a:solidFill>
        <a:latin typeface="Futura Bk" pitchFamily="34" charset="0"/>
        <a:ea typeface="+mn-ea"/>
        <a:cs typeface="+mn-cs"/>
      </a:defRPr>
    </a:lvl2pPr>
    <a:lvl3pPr marL="455613" indent="-227013" algn="l" rtl="0" fontAlgn="base">
      <a:lnSpc>
        <a:spcPct val="95000"/>
      </a:lnSpc>
      <a:spcBef>
        <a:spcPct val="10000"/>
      </a:spcBef>
      <a:spcAft>
        <a:spcPct val="30000"/>
      </a:spcAft>
      <a:buChar char="–"/>
      <a:defRPr sz="1000" kern="1200">
        <a:solidFill>
          <a:schemeClr val="tx1"/>
        </a:solidFill>
        <a:latin typeface="Futura Bk" pitchFamily="34" charset="0"/>
        <a:ea typeface="+mn-ea"/>
        <a:cs typeface="+mn-cs"/>
      </a:defRPr>
    </a:lvl3pPr>
    <a:lvl4pPr marL="685800" indent="-228600" algn="l" rtl="0" fontAlgn="base">
      <a:lnSpc>
        <a:spcPct val="95000"/>
      </a:lnSpc>
      <a:spcBef>
        <a:spcPct val="10000"/>
      </a:spcBef>
      <a:spcAft>
        <a:spcPct val="30000"/>
      </a:spcAft>
      <a:buChar char="–"/>
      <a:defRPr sz="900" kern="1200">
        <a:solidFill>
          <a:schemeClr val="tx1"/>
        </a:solidFill>
        <a:latin typeface="Futura Bk" pitchFamily="34" charset="0"/>
        <a:ea typeface="+mn-ea"/>
        <a:cs typeface="+mn-cs"/>
      </a:defRPr>
    </a:lvl4pPr>
    <a:lvl5pPr marL="908050" indent="-220663" algn="l" rtl="0" fontAlgn="base">
      <a:lnSpc>
        <a:spcPct val="95000"/>
      </a:lnSpc>
      <a:spcBef>
        <a:spcPct val="10000"/>
      </a:spcBef>
      <a:spcAft>
        <a:spcPct val="30000"/>
      </a:spcAft>
      <a:buChar char="–"/>
      <a:defRPr sz="900" kern="1200">
        <a:solidFill>
          <a:schemeClr val="tx1"/>
        </a:solidFill>
        <a:latin typeface="Futura Bk"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Rot="1" noChangeAspect="1" noChangeArrowheads="1" noTextEdit="1"/>
          </p:cNvSpPr>
          <p:nvPr>
            <p:ph type="sldImg"/>
          </p:nvPr>
        </p:nvSpPr>
        <p:spPr>
          <a:ln/>
        </p:spPr>
      </p:sp>
      <p:sp>
        <p:nvSpPr>
          <p:cNvPr id="2311171" name="Rectangle 3"/>
          <p:cNvSpPr>
            <a:spLocks noGrp="1" noChangeArrowheads="1"/>
          </p:cNvSpPr>
          <p:nvPr>
            <p:ph type="body" idx="1"/>
          </p:nvPr>
        </p:nvSpPr>
        <p:spPr/>
        <p:txBody>
          <a:bodyPr/>
          <a:lstStyle/>
          <a:p>
            <a:r>
              <a:rPr lang="en-US" dirty="0" smtClean="0"/>
              <a:t>This presentation will give an introduction to the Liberty Seated Collectors Club (LSCC) and will provide a detailed overview of each of the 7 Liberty Seated series, Half Dimes to Trade </a:t>
            </a:r>
            <a:r>
              <a:rPr lang="en-US" smtClean="0"/>
              <a:t>Dollars.</a:t>
            </a:r>
          </a:p>
          <a:p>
            <a:endParaRPr lang="en-US" dirty="0"/>
          </a:p>
        </p:txBody>
      </p:sp>
    </p:spTree>
    <p:extLst>
      <p:ext uri="{BB962C8B-B14F-4D97-AF65-F5344CB8AC3E}">
        <p14:creationId xmlns:p14="http://schemas.microsoft.com/office/powerpoint/2010/main" val="2313091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signify a reduction in silver weight, Arrows were added to the date in 1853-1855 for half dimes to half dollars.  Silver dollars were not affected.  This was done again in 1873-1874.   </a:t>
            </a:r>
          </a:p>
          <a:p>
            <a:r>
              <a:rPr lang="en-US" dirty="0" smtClean="0"/>
              <a:t>Rays were added to the reverse of quarters and halves for 1853, and they were removed the following year, creating a 1-year type coin.</a:t>
            </a:r>
          </a:p>
          <a:p>
            <a:r>
              <a:rPr lang="en-US" dirty="0" smtClean="0"/>
              <a:t>On quarters, halves, and silver dollars, coins before 1865 have no Motto IN GOF WE TRUST.  The Motto was added in 1866 and all subsequent years.</a:t>
            </a:r>
            <a:endParaRPr lang="en-US" dirty="0"/>
          </a:p>
        </p:txBody>
      </p:sp>
    </p:spTree>
    <p:extLst>
      <p:ext uri="{BB962C8B-B14F-4D97-AF65-F5344CB8AC3E}">
        <p14:creationId xmlns:p14="http://schemas.microsoft.com/office/powerpoint/2010/main" val="95609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Half dimes and Dimes, 1860 was a transition year with a change in design.  For 1859 and earlier, these coins had stars on the obvers and the legend UNITED STATES OF AMERICA was on the reverse.  </a:t>
            </a:r>
          </a:p>
          <a:p>
            <a:r>
              <a:rPr lang="en-US" dirty="0" smtClean="0"/>
              <a:t>In 1860, the Legend was moved to the obverse, and the reverse was changed to the “Cereal Wreath” design for all subsequent years.</a:t>
            </a:r>
            <a:endParaRPr lang="en-US" dirty="0"/>
          </a:p>
        </p:txBody>
      </p:sp>
    </p:spTree>
    <p:extLst>
      <p:ext uri="{BB962C8B-B14F-4D97-AF65-F5344CB8AC3E}">
        <p14:creationId xmlns:p14="http://schemas.microsoft.com/office/powerpoint/2010/main" val="187036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171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Liberty Seated half dimes were minted from 1837-1873, when the denomination was abolished.  Designed by Christian Gobrecht, they were struck at 3 mint (Philadelphia, New Orleans, and San Francisco).</a:t>
            </a:r>
          </a:p>
          <a:p>
            <a:r>
              <a:rPr lang="en-US" dirty="0" smtClean="0"/>
              <a:t>5 major sub-types comprise Half Dimes, starting with the No Stars version in 1837.  </a:t>
            </a:r>
          </a:p>
          <a:p>
            <a:r>
              <a:rPr lang="en-US" dirty="0" smtClean="0"/>
              <a:t>Many varieties are found in this series, some of them quite interesting, and some of them rare.</a:t>
            </a:r>
          </a:p>
          <a:p>
            <a:endParaRPr lang="en-US" dirty="0"/>
          </a:p>
          <a:p>
            <a:r>
              <a:rPr lang="en-US" dirty="0" smtClean="0"/>
              <a:t>NOTE:  THIS OVERALL INTRO FOLLOWS WITH EACH SUBSEQUENT DENOMINATION.</a:t>
            </a:r>
          </a:p>
          <a:p>
            <a:endParaRPr lang="en-US" dirty="0"/>
          </a:p>
        </p:txBody>
      </p:sp>
    </p:spTree>
    <p:extLst>
      <p:ext uri="{BB962C8B-B14F-4D97-AF65-F5344CB8AC3E}">
        <p14:creationId xmlns:p14="http://schemas.microsoft.com/office/powerpoint/2010/main" val="910021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rarest and most notable Liberty Seated half dime is the mysterious 1870-S.  Unknown to exist prior to 1978, when an example surfaced in Chicago, it is known by a single example.  </a:t>
            </a:r>
          </a:p>
          <a:p>
            <a:r>
              <a:rPr lang="en-US" dirty="0" smtClean="0"/>
              <a:t>It has been believed to have been coined along with the other denominations for inclusion in the Cornerstone of the then-new San Francisco Mint.  Searches of the mint archives yielded the Receipt from the coiner for the Cornerstone coins, including the 1870-S Liberty Seated dollar and the unique 1870-S $3 gold coin.</a:t>
            </a:r>
          </a:p>
          <a:p>
            <a:r>
              <a:rPr lang="en-US" dirty="0" smtClean="0"/>
              <a:t>The coin is an attractive AU55, and was sold as such twice within a few years after its discovery.  With the advent of the Grading Services, the coin has undergone submission and re-submission, starting at MS61, then crossing and upgrading several times over the years.  It is now in a PCGS MS64 holder! </a:t>
            </a:r>
            <a:endParaRPr lang="en-US" dirty="0"/>
          </a:p>
        </p:txBody>
      </p:sp>
    </p:spTree>
    <p:extLst>
      <p:ext uri="{BB962C8B-B14F-4D97-AF65-F5344CB8AC3E}">
        <p14:creationId xmlns:p14="http://schemas.microsoft.com/office/powerpoint/2010/main" val="322422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Daniel Valentine published the first significant work on Half Dime Varieties, cataloging about 250 of them.  Subsequent research by specialist Stephen Crain has recorded over 500 of them, including </a:t>
            </a:r>
            <a:r>
              <a:rPr lang="en-US" dirty="0" err="1" smtClean="0"/>
              <a:t>overdates</a:t>
            </a:r>
            <a:r>
              <a:rPr lang="en-US" dirty="0" smtClean="0"/>
              <a:t>, misplaced and repunched dates, doubled dies, repunched mintmarks, date and mintmark size variations, etc.</a:t>
            </a:r>
          </a:p>
          <a:p>
            <a:r>
              <a:rPr lang="en-US" dirty="0" smtClean="0"/>
              <a:t>Pictured here is the 1858 Over Inverted Date (date was originally punched upside-down, then corrected), 1849/6, and the 1848 Large Date (accidently used the date punch for the dime, and it goes well into the rock).</a:t>
            </a:r>
            <a:endParaRPr lang="en-US" dirty="0"/>
          </a:p>
        </p:txBody>
      </p:sp>
    </p:spTree>
    <p:extLst>
      <p:ext uri="{BB962C8B-B14F-4D97-AF65-F5344CB8AC3E}">
        <p14:creationId xmlns:p14="http://schemas.microsoft.com/office/powerpoint/2010/main" val="994083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Excluding the 1870-S, which is not a regular issue, the complete set consists of 70 coins.  If one wants a sub-type set, this consists of 5 coins.</a:t>
            </a:r>
          </a:p>
          <a:p>
            <a:r>
              <a:rPr lang="en-US" dirty="0" smtClean="0"/>
              <a:t>Key dates include the 1846 (first) and the 1853-O No Arrows (second).  The Philadelphia issues from 1863-1868 are also very difficult.  Major varieties include the 1844-O small O.  </a:t>
            </a:r>
          </a:p>
          <a:p>
            <a:r>
              <a:rPr lang="en-US" dirty="0" smtClean="0"/>
              <a:t>The unusual 1860 Transitional Patterns (Obverse style of 1859 – stars, and the Cereal Wreath reverse of 1860) is very scarce with only 100 struck.  This is the famous “Coin without a country” as “UNITED STATES OF AMERICA” does not appear anywhere on the coin.</a:t>
            </a:r>
            <a:endParaRPr lang="en-US" dirty="0"/>
          </a:p>
        </p:txBody>
      </p:sp>
    </p:spTree>
    <p:extLst>
      <p:ext uri="{BB962C8B-B14F-4D97-AF65-F5344CB8AC3E}">
        <p14:creationId xmlns:p14="http://schemas.microsoft.com/office/powerpoint/2010/main" val="3922097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modest entry prices, the Half Dime is one of the most affordable series to complete (second only to Twenty Cents).</a:t>
            </a:r>
          </a:p>
          <a:p>
            <a:r>
              <a:rPr lang="en-US" dirty="0" smtClean="0"/>
              <a:t>YOU CAN POINT OUT SEVERAL PLACES IN THIS CHART, INCLUDING A COMMON DATE USED AS A TYPE COIN, AND THE COST OF COMPLETE SET IN VARIOUS GRADES.</a:t>
            </a:r>
            <a:endParaRPr lang="en-US" dirty="0"/>
          </a:p>
        </p:txBody>
      </p:sp>
    </p:spTree>
    <p:extLst>
      <p:ext uri="{BB962C8B-B14F-4D97-AF65-F5344CB8AC3E}">
        <p14:creationId xmlns:p14="http://schemas.microsoft.com/office/powerpoint/2010/main" val="270364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references include numerous articles in the Gobrecht Journals and the various Collective Volumes of the Gobrecht Journal.</a:t>
            </a:r>
          </a:p>
          <a:p>
            <a:r>
              <a:rPr lang="en-US" dirty="0" smtClean="0"/>
              <a:t>Daniel Valentines original book on US Half Dimes was followed by Al Blythe’s “Complete Guide” book published in the 1990s.</a:t>
            </a:r>
            <a:endParaRPr lang="en-US" dirty="0"/>
          </a:p>
        </p:txBody>
      </p:sp>
    </p:spTree>
    <p:extLst>
      <p:ext uri="{BB962C8B-B14F-4D97-AF65-F5344CB8AC3E}">
        <p14:creationId xmlns:p14="http://schemas.microsoft.com/office/powerpoint/2010/main" val="2859135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061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LSCC has been a vibrant club for more than 40 years, when </a:t>
            </a:r>
            <a:r>
              <a:rPr lang="en-US" dirty="0" err="1" smtClean="0"/>
              <a:t>Kam</a:t>
            </a:r>
            <a:r>
              <a:rPr lang="en-US" dirty="0" smtClean="0"/>
              <a:t> </a:t>
            </a:r>
            <a:r>
              <a:rPr lang="en-US" dirty="0" err="1" smtClean="0"/>
              <a:t>Ahwash</a:t>
            </a:r>
            <a:r>
              <a:rPr lang="en-US" dirty="0" smtClean="0"/>
              <a:t> and a few other collectors and dealers of Liberty Seated coinage realized the need for a specialty club to educate the collectors of the rich series of Liberty Seated coinage.  </a:t>
            </a:r>
          </a:p>
          <a:p>
            <a:r>
              <a:rPr lang="en-US" dirty="0" smtClean="0"/>
              <a:t>Today, the LSCC has well over 600 members all over the country.  Members include a wide range, including the recognized experts in the different series, beginning collectors, and everything in between.  And the experts are only too happy to share their knowledge with others.  If one thing sets the LSCC apart, it is a very welcoming organization.  </a:t>
            </a:r>
          </a:p>
          <a:p>
            <a:r>
              <a:rPr lang="en-US" dirty="0" smtClean="0"/>
              <a:t>The LSCC provides its members research information, a formal education program, meetings and social events all over the country.  We currently have about 20 meetings and social events annually, mostly at regional coin shows.</a:t>
            </a:r>
          </a:p>
          <a:p>
            <a:r>
              <a:rPr lang="en-US" dirty="0" smtClean="0"/>
              <a:t>Dues are $25 per year</a:t>
            </a:r>
          </a:p>
          <a:p>
            <a:r>
              <a:rPr lang="en-US" dirty="0" smtClean="0"/>
              <a:t>Our officers include President Gerry Fortin, VP Len </a:t>
            </a:r>
            <a:r>
              <a:rPr lang="en-US" dirty="0" err="1" smtClean="0"/>
              <a:t>Augsburger</a:t>
            </a:r>
            <a:r>
              <a:rPr lang="en-US" dirty="0" smtClean="0"/>
              <a:t>, and Secretary/Treasurer Dale Miller.  Our Publications Editor is Bill </a:t>
            </a:r>
            <a:r>
              <a:rPr lang="en-US" dirty="0" err="1" smtClean="0"/>
              <a:t>Bugert</a:t>
            </a:r>
            <a:r>
              <a:rPr lang="en-US" dirty="0" smtClean="0"/>
              <a:t>, who publishes two award-winning publications:  </a:t>
            </a:r>
            <a:r>
              <a:rPr lang="en-US" i="1" dirty="0" smtClean="0"/>
              <a:t>The Gobrecht Journal, </a:t>
            </a:r>
            <a:r>
              <a:rPr lang="en-US" dirty="0" smtClean="0"/>
              <a:t>and the monthly</a:t>
            </a:r>
            <a:r>
              <a:rPr lang="en-US" i="1" dirty="0" smtClean="0"/>
              <a:t> </a:t>
            </a:r>
            <a:r>
              <a:rPr lang="en-US" dirty="0" smtClean="0"/>
              <a:t>electronic</a:t>
            </a:r>
            <a:r>
              <a:rPr lang="en-US" i="1" dirty="0" smtClean="0"/>
              <a:t> E-Gobrecht</a:t>
            </a:r>
            <a:r>
              <a:rPr lang="en-US" dirty="0" smtClean="0"/>
              <a:t>.</a:t>
            </a:r>
            <a:endParaRPr lang="en-US" dirty="0"/>
          </a:p>
        </p:txBody>
      </p:sp>
    </p:spTree>
    <p:extLst>
      <p:ext uri="{BB962C8B-B14F-4D97-AF65-F5344CB8AC3E}">
        <p14:creationId xmlns:p14="http://schemas.microsoft.com/office/powerpoint/2010/main" val="1729457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Liberty </a:t>
            </a:r>
            <a:r>
              <a:rPr lang="en-US" dirty="0" smtClean="0"/>
              <a:t>Seated </a:t>
            </a:r>
            <a:r>
              <a:rPr lang="en-US" dirty="0"/>
              <a:t>dimes were minted from </a:t>
            </a:r>
            <a:r>
              <a:rPr lang="en-US" dirty="0" smtClean="0"/>
              <a:t>1837-1891, </a:t>
            </a:r>
            <a:r>
              <a:rPr lang="en-US" dirty="0"/>
              <a:t>when the </a:t>
            </a:r>
            <a:r>
              <a:rPr lang="en-US" dirty="0" smtClean="0"/>
              <a:t>Barber design took over in 1892.  </a:t>
            </a:r>
            <a:r>
              <a:rPr lang="en-US" dirty="0"/>
              <a:t>Designed by Christian Gobrecht, they were struck at </a:t>
            </a:r>
            <a:r>
              <a:rPr lang="en-US" dirty="0" smtClean="0"/>
              <a:t>4 mints </a:t>
            </a:r>
            <a:r>
              <a:rPr lang="en-US" dirty="0"/>
              <a:t>(Philadelphia, New Orleans, </a:t>
            </a:r>
            <a:r>
              <a:rPr lang="en-US" dirty="0" smtClean="0"/>
              <a:t>Carson City, and </a:t>
            </a:r>
            <a:r>
              <a:rPr lang="en-US" dirty="0"/>
              <a:t>San Francisco).</a:t>
            </a:r>
          </a:p>
          <a:p>
            <a:r>
              <a:rPr lang="en-US" dirty="0" smtClean="0"/>
              <a:t>6 </a:t>
            </a:r>
            <a:r>
              <a:rPr lang="en-US" dirty="0"/>
              <a:t>major sub-types comprise Half Dimes, starting with the No Stars version in 1837.  </a:t>
            </a:r>
          </a:p>
          <a:p>
            <a:r>
              <a:rPr lang="en-US" dirty="0" smtClean="0"/>
              <a:t>With many very difficult dates, this is a very challenging series to collect.</a:t>
            </a:r>
            <a:endParaRPr lang="en-US" dirty="0"/>
          </a:p>
          <a:p>
            <a:pPr eaLnBrk="1" hangingPunct="1">
              <a:spcBef>
                <a:spcPct val="0"/>
              </a:spcBef>
            </a:pPr>
            <a:endParaRPr lang="en-US" dirty="0" smtClean="0"/>
          </a:p>
        </p:txBody>
      </p:sp>
      <p:sp>
        <p:nvSpPr>
          <p:cNvPr id="12292" name="Slide Number Placeholder 3"/>
          <p:cNvSpPr>
            <a:spLocks noGrp="1"/>
          </p:cNvSpPr>
          <p:nvPr>
            <p:ph type="sldNum" sz="quarter" idx="5"/>
          </p:nvPr>
        </p:nvSpPr>
        <p:spPr bwMode="auto">
          <a:xfrm>
            <a:off x="3884613" y="8685213"/>
            <a:ext cx="2971800" cy="458787"/>
          </a:xfrm>
          <a:prstGeom prst="rect">
            <a:avLst/>
          </a:prstGeom>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DA664CF-0440-4CC4-A515-2C97580A6879}" type="slidenum">
              <a:rPr lang="en-US">
                <a:latin typeface="Calibri" panose="020F0502020204030204" pitchFamily="34" charset="0"/>
              </a:rPr>
              <a:pPr eaLnBrk="1" hangingPunct="1"/>
              <a:t>20</a:t>
            </a:fld>
            <a:endParaRPr lang="en-US">
              <a:latin typeface="Calibri" panose="020F0502020204030204" pitchFamily="34" charset="0"/>
            </a:endParaRPr>
          </a:p>
        </p:txBody>
      </p:sp>
    </p:spTree>
    <p:extLst>
      <p:ext uri="{BB962C8B-B14F-4D97-AF65-F5344CB8AC3E}">
        <p14:creationId xmlns:p14="http://schemas.microsoft.com/office/powerpoint/2010/main" val="1436549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Gerry Fortin’s online reference, more than 1400 varieties have been documented.   In addition, NGC recognizes a “Top 100 Varieties” set.</a:t>
            </a:r>
          </a:p>
          <a:p>
            <a:r>
              <a:rPr lang="en-US" dirty="0" smtClean="0"/>
              <a:t>Some of the more interesting varieties include a number of shattered dies and terminal die states, with fantastic die breaks and cuds.  Pictured here are a few examples, including the 1839 Pie Shaped Shattered obverse.</a:t>
            </a:r>
            <a:endParaRPr lang="en-US" dirty="0"/>
          </a:p>
        </p:txBody>
      </p:sp>
    </p:spTree>
    <p:extLst>
      <p:ext uri="{BB962C8B-B14F-4D97-AF65-F5344CB8AC3E}">
        <p14:creationId xmlns:p14="http://schemas.microsoft.com/office/powerpoint/2010/main" val="1432184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Collecting a complete set requires 114 coins.  Adding the key Red Book varieties brings the total to 121 coins.  A type collector would need 6 coins for a compete sub-type set.</a:t>
            </a:r>
          </a:p>
          <a:p>
            <a:r>
              <a:rPr lang="en-US" dirty="0" smtClean="0"/>
              <a:t>The key dates of the series include the early Carson City issues from 1871 to 1874, and also the 1885-S.</a:t>
            </a:r>
          </a:p>
          <a:p>
            <a:r>
              <a:rPr lang="en-US" dirty="0" smtClean="0"/>
              <a:t>Numerous other challenging dates include low-mintage and low-survival dates, including 1846, 1856-S, 1859-S, 1870-S, and the Philadelphia issues from 1863-1867.  The 1860-O is difficult to find in all grades, and very difficult to find with nice surfaces.</a:t>
            </a:r>
          </a:p>
          <a:p>
            <a:r>
              <a:rPr lang="en-US" dirty="0" smtClean="0"/>
              <a:t>The unique 1873-CC No Arrows is the stopper.</a:t>
            </a:r>
            <a:endParaRPr lang="en-US" dirty="0"/>
          </a:p>
        </p:txBody>
      </p:sp>
    </p:spTree>
    <p:extLst>
      <p:ext uri="{BB962C8B-B14F-4D97-AF65-F5344CB8AC3E}">
        <p14:creationId xmlns:p14="http://schemas.microsoft.com/office/powerpoint/2010/main" val="2681425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some many tough dates, this is a difficult and expensive series to complete, although nice type coins are affordable.</a:t>
            </a:r>
          </a:p>
          <a:p>
            <a:r>
              <a:rPr lang="en-US" dirty="0"/>
              <a:t>YOU CAN POINT OUT SEVERAL PLACES IN THIS CHART, INCLUDING A COMMON DATE USED AS A TYPE COIN, AND THE COST OF COMPLETE SET IN VARIOUS GRADES.</a:t>
            </a:r>
          </a:p>
          <a:p>
            <a:endParaRPr lang="en-US" dirty="0"/>
          </a:p>
        </p:txBody>
      </p:sp>
    </p:spTree>
    <p:extLst>
      <p:ext uri="{BB962C8B-B14F-4D97-AF65-F5344CB8AC3E}">
        <p14:creationId xmlns:p14="http://schemas.microsoft.com/office/powerpoint/2010/main" val="3366126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Kam</a:t>
            </a:r>
            <a:r>
              <a:rPr lang="en-US" dirty="0" smtClean="0"/>
              <a:t> </a:t>
            </a:r>
            <a:r>
              <a:rPr lang="en-US" dirty="0" err="1" smtClean="0"/>
              <a:t>Ahwash</a:t>
            </a:r>
            <a:r>
              <a:rPr lang="en-US" dirty="0" smtClean="0"/>
              <a:t>, one of the founders of the Liberty Seated Collectors Club, published the first comprehensive references on Liberty Seated Dimes.  Brian Greer updated and expanded the literature with his “Complete Guide” in the 1990s.  The most comprehensive reference is the web book by Gerry Fortin, SeatedDimeVarieties.com.</a:t>
            </a:r>
            <a:endParaRPr lang="en-US" dirty="0"/>
          </a:p>
        </p:txBody>
      </p:sp>
    </p:spTree>
    <p:extLst>
      <p:ext uri="{BB962C8B-B14F-4D97-AF65-F5344CB8AC3E}">
        <p14:creationId xmlns:p14="http://schemas.microsoft.com/office/powerpoint/2010/main" val="2181917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3212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short-lived Twenty-cent series began under unusual circumstances, and in this case, the real reason was different than the excuse used to justify the new denomination.  Both the excuse and the reason involve this man, the junior senator from Nevada, John Percival Jones.</a:t>
            </a:r>
          </a:p>
          <a:p>
            <a:pPr eaLnBrk="1" hangingPunct="1">
              <a:spcBef>
                <a:spcPct val="0"/>
              </a:spcBef>
            </a:pPr>
            <a:r>
              <a:rPr lang="en-US" dirty="0" smtClean="0"/>
              <a:t>The excuse given was….  With the demise of the Half Dime in 1873, the western states had a shortage of small change, and this led to a wide-spread short-changing problem.  If somebody bought an item for 10 cents and paid with a quarter, he or she often only got 10 cents in change (no half dimes), thus being short-changed.  A 20-cent coin would obviously solve this problem.  Of course, so would coining more dimes!</a:t>
            </a:r>
          </a:p>
          <a:p>
            <a:pPr>
              <a:spcBef>
                <a:spcPct val="0"/>
              </a:spcBef>
            </a:pPr>
            <a:r>
              <a:rPr lang="en-US" dirty="0" smtClean="0"/>
              <a:t>The real reason is that </a:t>
            </a:r>
            <a:r>
              <a:rPr lang="en-US" dirty="0"/>
              <a:t>the silver lobby wanted the US Mint to </a:t>
            </a:r>
            <a:r>
              <a:rPr lang="en-US" dirty="0" smtClean="0"/>
              <a:t>purchase more silver bullion from the western mine owners, not less.  With the demise of the half dime, </a:t>
            </a:r>
            <a:r>
              <a:rPr lang="en-US" dirty="0" err="1" smtClean="0"/>
              <a:t>trime</a:t>
            </a:r>
            <a:r>
              <a:rPr lang="en-US" dirty="0" smtClean="0"/>
              <a:t> (silver 3 cents), and silver dollar, the only logical way to accomplish this would be to create a new denomination.</a:t>
            </a:r>
          </a:p>
          <a:p>
            <a:pPr>
              <a:spcBef>
                <a:spcPct val="0"/>
              </a:spcBef>
            </a:pPr>
            <a:r>
              <a:rPr lang="en-US" dirty="0" smtClean="0"/>
              <a:t>Senator Jones not only had campaign contributors who were silver mine owners, he had silver interests of his own.  This is the real reason the coin was created.</a:t>
            </a:r>
          </a:p>
        </p:txBody>
      </p:sp>
    </p:spTree>
    <p:extLst>
      <p:ext uri="{BB962C8B-B14F-4D97-AF65-F5344CB8AC3E}">
        <p14:creationId xmlns:p14="http://schemas.microsoft.com/office/powerpoint/2010/main" val="3058911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Double Dime as it was called, was coined for circulation for a little less than a year, spanning 1875 and 1876.  Simply put, it was the biggest flop in the history of US coinage.</a:t>
            </a:r>
          </a:p>
          <a:p>
            <a:pPr eaLnBrk="1" hangingPunct="1">
              <a:spcBef>
                <a:spcPct val="0"/>
              </a:spcBef>
            </a:pPr>
            <a:r>
              <a:rPr lang="en-US" dirty="0" smtClean="0"/>
              <a:t>There is nothing strange about the 20-cents denomination itself, but putting this new coin alongside the 25-cent quarter, it is obvious why confusion and public rejection was inevitable.</a:t>
            </a:r>
          </a:p>
          <a:p>
            <a:pPr eaLnBrk="1" hangingPunct="1">
              <a:spcBef>
                <a:spcPct val="0"/>
              </a:spcBef>
            </a:pPr>
            <a:r>
              <a:rPr lang="en-US" dirty="0" smtClean="0"/>
              <a:t>STEP THROUGH THE 4 STEPS OF ANIMATION – </a:t>
            </a:r>
          </a:p>
          <a:p>
            <a:pPr eaLnBrk="1" hangingPunct="1">
              <a:spcBef>
                <a:spcPct val="0"/>
              </a:spcBef>
            </a:pPr>
            <a:r>
              <a:rPr lang="en-US" dirty="0"/>
              <a:t>	</a:t>
            </a:r>
            <a:r>
              <a:rPr lang="en-US" dirty="0" smtClean="0"/>
              <a:t>“Quarter….. 20-cent piece.    Quarter….. 20-cent piece”</a:t>
            </a:r>
          </a:p>
        </p:txBody>
      </p:sp>
    </p:spTree>
    <p:extLst>
      <p:ext uri="{BB962C8B-B14F-4D97-AF65-F5344CB8AC3E}">
        <p14:creationId xmlns:p14="http://schemas.microsoft.com/office/powerpoint/2010/main" val="4270279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249" y="4416425"/>
            <a:ext cx="5857875" cy="4184650"/>
          </a:xfrm>
        </p:spPr>
        <p:txBody>
          <a:bodyPr/>
          <a:lstStyle/>
          <a:p>
            <a:r>
              <a:rPr lang="en-US" dirty="0" smtClean="0"/>
              <a:t>More than 95% of collectors think of the 20-cent piece as a type coin, only trying to obtain a single example for their Type Set.</a:t>
            </a:r>
          </a:p>
          <a:p>
            <a:r>
              <a:rPr lang="en-US" dirty="0" smtClean="0"/>
              <a:t>Collecting the entire set of regular issue business strikes requires 4 coins.  Adding the two proof-only issues makes the complete set 6 coins.</a:t>
            </a:r>
          </a:p>
          <a:p>
            <a:r>
              <a:rPr lang="en-US" dirty="0" smtClean="0"/>
              <a:t>Thus, this is the easiest Liberty Seated series to complete.  </a:t>
            </a:r>
          </a:p>
          <a:p>
            <a:r>
              <a:rPr lang="en-US" dirty="0" smtClean="0"/>
              <a:t>This short series does include one of the legendary rarities in all of U.S. coins… the 1876-CC.  With almost the entire mintage of 10,000 melted at the mint before issuance, there are fewer 20 examples known today, purchased at the mint as souvenirs, perhaps under the belief that the 20-cent piece would not last.</a:t>
            </a:r>
          </a:p>
          <a:p>
            <a:r>
              <a:rPr lang="en-US" dirty="0" smtClean="0"/>
              <a:t>The two common dates are the 1875-S (mintage over 1 million) and the 1875-CC (133 thousand).  Even though common, the 1875-CC is costly due to the high interest in CC coins.  </a:t>
            </a:r>
          </a:p>
          <a:p>
            <a:r>
              <a:rPr lang="en-US" dirty="0" smtClean="0"/>
              <a:t>The two scarce business strikes are the Philadelphia issues.  Low-mintage 1875 and lower-mintage 1876 are the hardest to find, and actually cost less than 1875-CC.</a:t>
            </a:r>
          </a:p>
          <a:p>
            <a:r>
              <a:rPr lang="en-US" dirty="0" smtClean="0"/>
              <a:t>The proof-only 1877 and 1878 are the most expensive and difficult to find.  Interestingly, there is huge demand for circulated examples of the proof-only issues.</a:t>
            </a:r>
          </a:p>
          <a:p>
            <a:r>
              <a:rPr lang="en-US" dirty="0" smtClean="0"/>
              <a:t>The stopper of the set is the 1876-CC, where even the few circulated and impaired examples will cost six figures.</a:t>
            </a:r>
            <a:endParaRPr lang="en-US" dirty="0"/>
          </a:p>
        </p:txBody>
      </p:sp>
    </p:spTree>
    <p:extLst>
      <p:ext uri="{BB962C8B-B14F-4D97-AF65-F5344CB8AC3E}">
        <p14:creationId xmlns:p14="http://schemas.microsoft.com/office/powerpoint/2010/main" val="2925008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such a short-lived series, there are lots of interesting varieties, including misplaced dates (6 of them), repunched mintmarks (4) and also two doubled dies.  </a:t>
            </a:r>
          </a:p>
          <a:p>
            <a:r>
              <a:rPr lang="en-US" dirty="0" smtClean="0"/>
              <a:t>A number of the reverse dies can be found with spectacular die cracks and breaks.</a:t>
            </a:r>
          </a:p>
          <a:p>
            <a:r>
              <a:rPr lang="en-US" dirty="0" smtClean="0"/>
              <a:t>For variety and die-marriage collectors, this series is very doable, as only 27 die marriages are known (excluding the 1876-CC).</a:t>
            </a:r>
            <a:endParaRPr lang="en-US" dirty="0"/>
          </a:p>
        </p:txBody>
      </p:sp>
    </p:spTree>
    <p:extLst>
      <p:ext uri="{BB962C8B-B14F-4D97-AF65-F5344CB8AC3E}">
        <p14:creationId xmlns:p14="http://schemas.microsoft.com/office/powerpoint/2010/main" val="78856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publication is </a:t>
            </a:r>
            <a:r>
              <a:rPr lang="en-US" i="1" dirty="0" smtClean="0"/>
              <a:t>The Gobrecht Journal</a:t>
            </a:r>
            <a:r>
              <a:rPr lang="en-US" dirty="0" smtClean="0"/>
              <a:t>.  3 issues are published each year, and includes most of the research articles written by members, along with anecdotes and collecting notes.  Beginning in November 2014, the </a:t>
            </a:r>
            <a:r>
              <a:rPr lang="en-US" i="1" dirty="0" smtClean="0"/>
              <a:t>Gobrecht Journal</a:t>
            </a:r>
            <a:r>
              <a:rPr lang="en-US" dirty="0" smtClean="0"/>
              <a:t> is an all-color publication.</a:t>
            </a:r>
          </a:p>
          <a:p>
            <a:r>
              <a:rPr lang="en-US" dirty="0" smtClean="0"/>
              <a:t>The monthly </a:t>
            </a:r>
            <a:r>
              <a:rPr lang="en-US" i="1" dirty="0" smtClean="0"/>
              <a:t>E-Gobrecht</a:t>
            </a:r>
            <a:r>
              <a:rPr lang="en-US" dirty="0" smtClean="0"/>
              <a:t> is available by email or download from our website, </a:t>
            </a:r>
            <a:r>
              <a:rPr lang="en-US" dirty="0" err="1" smtClean="0"/>
              <a:t>lsccweb</a:t>
            </a:r>
            <a:r>
              <a:rPr lang="en-US" dirty="0" smtClean="0"/>
              <a:t> .org.  The </a:t>
            </a:r>
            <a:r>
              <a:rPr lang="en-US" i="1" dirty="0" smtClean="0"/>
              <a:t>E-Gobrecht</a:t>
            </a:r>
            <a:r>
              <a:rPr lang="en-US" dirty="0" smtClean="0"/>
              <a:t> contains more time-sensitive items, such as club news, auction results, discovery announcements, and a few monthly columns.</a:t>
            </a:r>
          </a:p>
          <a:p>
            <a:r>
              <a:rPr lang="en-US" dirty="0" smtClean="0"/>
              <a:t>If you are not receiving the </a:t>
            </a:r>
            <a:r>
              <a:rPr lang="en-US" i="1" dirty="0" smtClean="0"/>
              <a:t>E-Gobrecht</a:t>
            </a:r>
            <a:r>
              <a:rPr lang="en-US" dirty="0" smtClean="0"/>
              <a:t> and you would like to, just give us your email address and we’ll take care of that for you.</a:t>
            </a:r>
            <a:endParaRPr lang="en-US" dirty="0"/>
          </a:p>
        </p:txBody>
      </p:sp>
    </p:spTree>
    <p:extLst>
      <p:ext uri="{BB962C8B-B14F-4D97-AF65-F5344CB8AC3E}">
        <p14:creationId xmlns:p14="http://schemas.microsoft.com/office/powerpoint/2010/main" val="54346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Errors are scarce to rare on Liberty Seated coinage in general, but especially so for the 20-cent piece, due to the short time span the coins were made.</a:t>
            </a:r>
          </a:p>
          <a:p>
            <a:r>
              <a:rPr lang="en-US" dirty="0" smtClean="0"/>
              <a:t>In addition, while some types of exonumia (such as love tokens, etc.) are commonly found on Seated Dimes, they are much more difficult to find on 20-cent pieces for the same reason – short lifetime of the series.</a:t>
            </a:r>
            <a:endParaRPr lang="en-US" dirty="0"/>
          </a:p>
        </p:txBody>
      </p:sp>
    </p:spTree>
    <p:extLst>
      <p:ext uri="{BB962C8B-B14F-4D97-AF65-F5344CB8AC3E}">
        <p14:creationId xmlns:p14="http://schemas.microsoft.com/office/powerpoint/2010/main" val="3816869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costs of building a circulated set of the business strikes is quite affordable.  Adding Proof-only coins will add significantly to the cost.  Circulated examples of the proof-only coins will lower the cost only slightly, as high demand for the very few of them keeps prices high.</a:t>
            </a:r>
          </a:p>
          <a:p>
            <a:r>
              <a:rPr lang="en-US" dirty="0" smtClean="0"/>
              <a:t>It should be noted that acquiring low-grade examples of the Proofs is impossible, as it is doubtful any exist below Fine-VF, and only one or two at that level (THIS HIGHLIGHTED IN RED FONT).  Most circulated examples are in XF and AU.</a:t>
            </a:r>
          </a:p>
          <a:p>
            <a:r>
              <a:rPr lang="en-US" dirty="0" smtClean="0"/>
              <a:t>If you add the 1876-CC, this will increase by leaps and bounds.  Also, the number of circulated examples is about 4, with most of them XF-AU.  There is only one known low-grade example.  Most are MS63-MS64.</a:t>
            </a:r>
            <a:endParaRPr lang="en-US" dirty="0"/>
          </a:p>
        </p:txBody>
      </p:sp>
    </p:spTree>
    <p:extLst>
      <p:ext uri="{BB962C8B-B14F-4D97-AF65-F5344CB8AC3E}">
        <p14:creationId xmlns:p14="http://schemas.microsoft.com/office/powerpoint/2010/main" val="3301327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only comprehensive reference is the new book by Lane Brunner and John Frost, published 2014.  The entire contents of the book can also be found as a web book, at no cost, at doubledimes.com.</a:t>
            </a:r>
          </a:p>
          <a:p>
            <a:endParaRPr lang="en-US" dirty="0"/>
          </a:p>
        </p:txBody>
      </p:sp>
    </p:spTree>
    <p:extLst>
      <p:ext uri="{BB962C8B-B14F-4D97-AF65-F5344CB8AC3E}">
        <p14:creationId xmlns:p14="http://schemas.microsoft.com/office/powerpoint/2010/main" val="2604372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Rot="1" noChangeAspect="1" noChangeArrowheads="1" noTextEdit="1"/>
          </p:cNvSpPr>
          <p:nvPr>
            <p:ph type="sldImg"/>
          </p:nvPr>
        </p:nvSpPr>
        <p:spPr>
          <a:ln/>
        </p:spPr>
      </p:sp>
      <p:sp>
        <p:nvSpPr>
          <p:cNvPr id="2311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5500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Liberty Seated quarters are generally considered to be the most difficult of all the series to be completed, especially in high grades.</a:t>
            </a:r>
          </a:p>
          <a:p>
            <a:r>
              <a:rPr lang="en-US" dirty="0" smtClean="0"/>
              <a:t>In higher grades, a number of issues are completely unknown in Mint State, and nearly so in AU and even XF.  </a:t>
            </a:r>
          </a:p>
          <a:p>
            <a:r>
              <a:rPr lang="en-US" dirty="0" smtClean="0"/>
              <a:t>Minted at 4 mints, the series has six major sub-types,</a:t>
            </a:r>
          </a:p>
          <a:p>
            <a:r>
              <a:rPr lang="en-US" dirty="0" smtClean="0"/>
              <a:t>In addition to the high-grade rarities, there are many dates that are very difficult to find in any grade whatsoever.</a:t>
            </a:r>
            <a:endParaRPr lang="en-US" dirty="0"/>
          </a:p>
        </p:txBody>
      </p:sp>
    </p:spTree>
    <p:extLst>
      <p:ext uri="{BB962C8B-B14F-4D97-AF65-F5344CB8AC3E}">
        <p14:creationId xmlns:p14="http://schemas.microsoft.com/office/powerpoint/2010/main" val="3839662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300 major varieties are known, including </a:t>
            </a:r>
            <a:r>
              <a:rPr lang="en-US" dirty="0" err="1" smtClean="0"/>
              <a:t>overdates</a:t>
            </a:r>
            <a:r>
              <a:rPr lang="en-US" dirty="0" smtClean="0"/>
              <a:t>, misplaced and repunched dates, doubled dies, repunched mintmarks.  There are also variations in date and mintmark sizes.</a:t>
            </a:r>
          </a:p>
          <a:p>
            <a:r>
              <a:rPr lang="en-US" dirty="0" smtClean="0"/>
              <a:t>Some of the more popular varieties pictured include:</a:t>
            </a:r>
          </a:p>
          <a:p>
            <a:r>
              <a:rPr lang="en-US" dirty="0" smtClean="0"/>
              <a:t>  - 1854-O Huge O quarter (the die was absent the mintmark when it arrived in New Orleans, and the coiner hand-carved the mintmark, leaving the large, bold, mutant-looking mintmark).  A popular and scarce, but not rare, variety.</a:t>
            </a:r>
          </a:p>
          <a:p>
            <a:r>
              <a:rPr lang="en-US" dirty="0"/>
              <a:t>  </a:t>
            </a:r>
            <a:r>
              <a:rPr lang="en-US" dirty="0" smtClean="0"/>
              <a:t>- 1873 Closed 3, No Arrows</a:t>
            </a:r>
          </a:p>
          <a:p>
            <a:r>
              <a:rPr lang="en-US" dirty="0"/>
              <a:t> </a:t>
            </a:r>
            <a:r>
              <a:rPr lang="en-US" dirty="0" smtClean="0"/>
              <a:t> - 1853/4, made late 1853 when some dies for 1854 were already being made, and the date 1853 was repunched over the 1854.</a:t>
            </a:r>
          </a:p>
          <a:p>
            <a:r>
              <a:rPr lang="en-US" dirty="0" smtClean="0"/>
              <a:t>  - 1857 Smoking Liberty (lower right) where a die line/break looks like a cigarette in Liberty’s hand.</a:t>
            </a:r>
            <a:endParaRPr lang="en-US" dirty="0"/>
          </a:p>
        </p:txBody>
      </p:sp>
    </p:spTree>
    <p:extLst>
      <p:ext uri="{BB962C8B-B14F-4D97-AF65-F5344CB8AC3E}">
        <p14:creationId xmlns:p14="http://schemas.microsoft.com/office/powerpoint/2010/main" val="2466103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complete set consists of 108 different coins, and a type collector must acquire 6 coins for a sub-type set of Liberty Seated quarters.</a:t>
            </a:r>
          </a:p>
          <a:p>
            <a:r>
              <a:rPr lang="en-US" dirty="0" smtClean="0"/>
              <a:t>Difficult varieties include: 1840-O Large O, 1853 No Arrows, 1854-O Huge O, 1856-S Large S over Small s, and the 1873 Close (aka Closed) 3.</a:t>
            </a:r>
          </a:p>
          <a:p>
            <a:r>
              <a:rPr lang="en-US" dirty="0" smtClean="0"/>
              <a:t>Key Dates (thus expensive) include 1849-O, 1864-S, 1872-S, the early Carson City issues from 1870-1873, and the final New Orleans issue, 1891-O.</a:t>
            </a:r>
          </a:p>
          <a:p>
            <a:r>
              <a:rPr lang="en-US" dirty="0" smtClean="0"/>
              <a:t>With only 5 known, the non-collectible 1873-CC No Arrows is the big stopper of the set.</a:t>
            </a:r>
            <a:endParaRPr lang="en-US" dirty="0"/>
          </a:p>
        </p:txBody>
      </p:sp>
    </p:spTree>
    <p:extLst>
      <p:ext uri="{BB962C8B-B14F-4D97-AF65-F5344CB8AC3E}">
        <p14:creationId xmlns:p14="http://schemas.microsoft.com/office/powerpoint/2010/main" val="223511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most </a:t>
            </a:r>
            <a:r>
              <a:rPr lang="en-US" dirty="0"/>
              <a:t>difficult and expensive series to complete, although nice type coins are affordable.</a:t>
            </a:r>
          </a:p>
          <a:p>
            <a:r>
              <a:rPr lang="en-US" dirty="0"/>
              <a:t>YOU CAN POINT OUT SEVERAL PLACES IN THIS CHART, INCLUDING A COMMON DATE USED AS A TYPE COIN, AND THE COST OF COMPLETE SET IN VARIOUS GRADES.</a:t>
            </a:r>
          </a:p>
          <a:p>
            <a:endParaRPr lang="en-US" dirty="0"/>
          </a:p>
          <a:p>
            <a:endParaRPr lang="en-US" dirty="0"/>
          </a:p>
        </p:txBody>
      </p:sp>
    </p:spTree>
    <p:extLst>
      <p:ext uri="{BB962C8B-B14F-4D97-AF65-F5344CB8AC3E}">
        <p14:creationId xmlns:p14="http://schemas.microsoft.com/office/powerpoint/2010/main" val="235563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Gobrecht Journal (including Collective Volumes), the main reference is Larry Briggs’ Comprehensive Encyclopedia on the series, written in the 1990s.  Auction Catalogs, such as the </a:t>
            </a:r>
            <a:r>
              <a:rPr lang="en-US" dirty="0" err="1" smtClean="0"/>
              <a:t>Eliasburg</a:t>
            </a:r>
            <a:r>
              <a:rPr lang="en-US" dirty="0" smtClean="0"/>
              <a:t> sale, provide excellent reference material.</a:t>
            </a:r>
            <a:endParaRPr lang="en-US" dirty="0"/>
          </a:p>
        </p:txBody>
      </p:sp>
    </p:spTree>
    <p:extLst>
      <p:ext uri="{BB962C8B-B14F-4D97-AF65-F5344CB8AC3E}">
        <p14:creationId xmlns:p14="http://schemas.microsoft.com/office/powerpoint/2010/main" val="3797769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Rot="1" noChangeAspect="1" noChangeArrowheads="1" noTextEdit="1"/>
          </p:cNvSpPr>
          <p:nvPr>
            <p:ph type="sldImg"/>
          </p:nvPr>
        </p:nvSpPr>
        <p:spPr>
          <a:ln/>
        </p:spPr>
      </p:sp>
      <p:sp>
        <p:nvSpPr>
          <p:cNvPr id="2311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3170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LSCC currently supports about 20 events per year around the country.  In addition to our Annual Meeting at the summer ANA, FUN, and other major shows, we are going to more moderate-sized regional shows, holding educational programs (in addition to club updates).</a:t>
            </a:r>
          </a:p>
          <a:p>
            <a:endParaRPr lang="en-US" dirty="0"/>
          </a:p>
        </p:txBody>
      </p:sp>
    </p:spTree>
    <p:extLst>
      <p:ext uri="{BB962C8B-B14F-4D97-AF65-F5344CB8AC3E}">
        <p14:creationId xmlns:p14="http://schemas.microsoft.com/office/powerpoint/2010/main" val="1741012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Minted from 1838-1891, Liberty Seated Halves were minted from 4 mints.  In addition, this is the only series that was actually minted under the authority of 3 different governments (the 1861-O was minted under the Federal – USA – government, then the State of Louisiana following secession, and then the CSA, before the New Orleans Mint was closed).</a:t>
            </a:r>
            <a:endParaRPr lang="en-US" dirty="0"/>
          </a:p>
          <a:p>
            <a:r>
              <a:rPr lang="en-US" dirty="0" smtClean="0"/>
              <a:t>The Liberty Seated Half had more design sub-types than the other series, with 8 different design types.  Different size of reverse lettering resulted in an additional subtype over the other series.  Perhaps the most interesting, and unique, sub-type was the initial New Orleans issue of 1840.  Still waiting for reverse dies with an O mintmark, the mint began coining 1840 halves, and used the reverse left over from the Bust/Reeded Edge halves.  Because on the Bust issues, the mintmark was on the obverse, these initial New Orleans coins did not have an O mintmark, and is distinguished by the Medium Letters and Eagle size.</a:t>
            </a:r>
          </a:p>
          <a:p>
            <a:r>
              <a:rPr lang="en-US" dirty="0" smtClean="0"/>
              <a:t>As can be imagined, there were also many varieties.</a:t>
            </a:r>
          </a:p>
        </p:txBody>
      </p:sp>
    </p:spTree>
    <p:extLst>
      <p:ext uri="{BB962C8B-B14F-4D97-AF65-F5344CB8AC3E}">
        <p14:creationId xmlns:p14="http://schemas.microsoft.com/office/powerpoint/2010/main" val="4112905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300 major varieties are known.  Due to extensive study, about 1800 distinct die marriages have been cataloged.  Some of the varieties are interesting, and others spectacular.</a:t>
            </a:r>
          </a:p>
          <a:p>
            <a:r>
              <a:rPr lang="en-US" dirty="0" smtClean="0"/>
              <a:t>Some of the more popular varieties shown where include</a:t>
            </a:r>
          </a:p>
          <a:p>
            <a:pPr marL="171450" indent="-171450">
              <a:buFontTx/>
              <a:buChar char="-"/>
            </a:pPr>
            <a:r>
              <a:rPr lang="en-US" dirty="0" smtClean="0"/>
              <a:t>1844-O doubled date (first date placement was well into the rock)</a:t>
            </a:r>
          </a:p>
          <a:p>
            <a:pPr marL="171450" indent="-171450">
              <a:buFontTx/>
              <a:buChar char="-"/>
            </a:pPr>
            <a:r>
              <a:rPr lang="en-US" dirty="0" smtClean="0"/>
              <a:t>The rare 1873 No Arrows, Open 3</a:t>
            </a:r>
          </a:p>
          <a:p>
            <a:pPr marL="171450" indent="-171450">
              <a:buFontTx/>
              <a:buChar char="-"/>
            </a:pPr>
            <a:r>
              <a:rPr lang="en-US" dirty="0" smtClean="0"/>
              <a:t>1876 Large Date over Small Date</a:t>
            </a:r>
          </a:p>
          <a:p>
            <a:pPr marL="171450" indent="-171450">
              <a:buFontTx/>
              <a:buChar char="-"/>
            </a:pPr>
            <a:r>
              <a:rPr lang="en-US" dirty="0" smtClean="0"/>
              <a:t>1847/6</a:t>
            </a:r>
            <a:endParaRPr lang="en-US" dirty="0"/>
          </a:p>
        </p:txBody>
      </p:sp>
    </p:spTree>
    <p:extLst>
      <p:ext uri="{BB962C8B-B14F-4D97-AF65-F5344CB8AC3E}">
        <p14:creationId xmlns:p14="http://schemas.microsoft.com/office/powerpoint/2010/main" val="1869950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complete set consists of 112 coins.  A type collector would need 8 coins to have each design sub-type.</a:t>
            </a:r>
          </a:p>
          <a:p>
            <a:r>
              <a:rPr lang="en-US" dirty="0" smtClean="0"/>
              <a:t>The difficult varieties include 1847/6 1873 No Arrows Open 3 (made for only a short time with Open 3 before arrows were added), 1875-S Micro S, and the 1876/1876 Large over Small date.</a:t>
            </a:r>
          </a:p>
          <a:p>
            <a:r>
              <a:rPr lang="en-US" dirty="0" smtClean="0"/>
              <a:t>Scarce and expensive dates include the Philadelphia issues of 1851 and 1852 (due to much melting prior to silver weight reduction in 1853), and early Carson City issues of 1870-1874, and the 1878-CC.</a:t>
            </a:r>
          </a:p>
          <a:p>
            <a:r>
              <a:rPr lang="en-US" dirty="0" smtClean="0"/>
              <a:t>The Key to the regular set is the rare 1878-S, with only about 60 known</a:t>
            </a:r>
          </a:p>
          <a:p>
            <a:r>
              <a:rPr lang="en-US" dirty="0" smtClean="0"/>
              <a:t>The non-collectible 1853-O No Arrows has only 4 known examples.  </a:t>
            </a:r>
            <a:endParaRPr lang="en-US" dirty="0"/>
          </a:p>
        </p:txBody>
      </p:sp>
    </p:spTree>
    <p:extLst>
      <p:ext uri="{BB962C8B-B14F-4D97-AF65-F5344CB8AC3E}">
        <p14:creationId xmlns:p14="http://schemas.microsoft.com/office/powerpoint/2010/main" val="163405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some many tough dates, this is a difficult and expensive series to complete, although nice type coins are affordable</a:t>
            </a:r>
            <a:r>
              <a:rPr lang="en-US" dirty="0" smtClean="0"/>
              <a:t>.  The 1853-O No Arrows is considered non-collectible, and warrants a separate listing.  The bulk of the cost on the Complete Date/Mint set is in just a few issues, notably 1878-O, 1870-CC, 1874-CC, 1878-CC.</a:t>
            </a:r>
            <a:endParaRPr lang="en-US" dirty="0"/>
          </a:p>
          <a:p>
            <a:r>
              <a:rPr lang="en-US" dirty="0"/>
              <a:t>YOU CAN POINT OUT SEVERAL PLACES IN THIS CHART, INCLUDING A COMMON DATE USED AS A TYPE COIN, AND THE COST OF COMPLETE SET IN VARIOUS GRADES.</a:t>
            </a:r>
          </a:p>
          <a:p>
            <a:endParaRPr lang="en-US" dirty="0"/>
          </a:p>
        </p:txBody>
      </p:sp>
    </p:spTree>
    <p:extLst>
      <p:ext uri="{BB962C8B-B14F-4D97-AF65-F5344CB8AC3E}">
        <p14:creationId xmlns:p14="http://schemas.microsoft.com/office/powerpoint/2010/main" val="584402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Gobrecht Journals and the Collective Volumes, the single best reference is the Complete Guide written in the 1990s, known as the WB (Wiley-</a:t>
            </a:r>
            <a:r>
              <a:rPr lang="en-US" dirty="0" err="1" smtClean="0"/>
              <a:t>Bugert</a:t>
            </a:r>
            <a:r>
              <a:rPr lang="en-US" dirty="0" smtClean="0"/>
              <a:t>) book.  It is out of print in high-demand, but it is available online as well.</a:t>
            </a:r>
          </a:p>
          <a:p>
            <a:r>
              <a:rPr lang="en-US" dirty="0" smtClean="0"/>
              <a:t>A detailed reference on all known die marriages includes the series by Bill </a:t>
            </a:r>
            <a:r>
              <a:rPr lang="en-US" dirty="0" err="1" smtClean="0"/>
              <a:t>Bugert</a:t>
            </a:r>
            <a:r>
              <a:rPr lang="en-US" dirty="0" smtClean="0"/>
              <a:t>, Register of Liberty Seated Die Varieties.  4 books presently include the San Francisco Mint, Carson City Mint, New Orleans 1840-O to 1853-O No Arrows, and New Orleans 1853-O Arrows to 1861-O.</a:t>
            </a:r>
          </a:p>
          <a:p>
            <a:r>
              <a:rPr lang="en-US" dirty="0" smtClean="0"/>
              <a:t>The series of books on the Philadelphia issues are in development.</a:t>
            </a:r>
            <a:endParaRPr lang="en-US" dirty="0"/>
          </a:p>
        </p:txBody>
      </p:sp>
    </p:spTree>
    <p:extLst>
      <p:ext uri="{BB962C8B-B14F-4D97-AF65-F5344CB8AC3E}">
        <p14:creationId xmlns:p14="http://schemas.microsoft.com/office/powerpoint/2010/main" val="3491972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Rot="1" noChangeAspect="1" noChangeArrowheads="1" noTextEdit="1"/>
          </p:cNvSpPr>
          <p:nvPr>
            <p:ph type="sldImg"/>
          </p:nvPr>
        </p:nvSpPr>
        <p:spPr>
          <a:ln/>
        </p:spPr>
      </p:sp>
      <p:sp>
        <p:nvSpPr>
          <p:cNvPr id="2311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87106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Liberty Seated dollars were minted for 34 years, 1840-1873.  Coined at 4 mints, there are only two sub-types:  No Motto and With Motto.</a:t>
            </a:r>
          </a:p>
          <a:p>
            <a:r>
              <a:rPr lang="en-US" dirty="0" smtClean="0"/>
              <a:t>This very difficult series, the entire mintage consisted of just over 6 million pieces.  With many very low mintage coins, this is a difficult series to complete.  Not just the key dates, but many, many, semi-keys as well.  There are only a handful of truly common dates.</a:t>
            </a:r>
          </a:p>
          <a:p>
            <a:r>
              <a:rPr lang="en-US" dirty="0" smtClean="0"/>
              <a:t>The cost of entry is high, and even the most common issues are costly.  And even if money is no problem, finding many of the coins will take some diligent searching.</a:t>
            </a:r>
            <a:endParaRPr lang="en-US" dirty="0"/>
          </a:p>
        </p:txBody>
      </p:sp>
    </p:spTree>
    <p:extLst>
      <p:ext uri="{BB962C8B-B14F-4D97-AF65-F5344CB8AC3E}">
        <p14:creationId xmlns:p14="http://schemas.microsoft.com/office/powerpoint/2010/main" val="982428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Liberty Seated Dollar includes the legendary 1870-S, which is actually rarer than the famed 1804 dollar.  </a:t>
            </a:r>
          </a:p>
          <a:p>
            <a:r>
              <a:rPr lang="en-US" dirty="0" smtClean="0"/>
              <a:t>There is no record of how many were made.  Like the 1870-S Half Dime, the only documentation on the coin is the original coinage receipt for the coins placed in the Cornerstone of the San Francisco Mint, nicknames the Granite Lady.   Clearly duplicates were made and placed into circulation, but nobody knows how many.</a:t>
            </a:r>
          </a:p>
          <a:p>
            <a:r>
              <a:rPr lang="en-US" dirty="0" smtClean="0"/>
              <a:t>With no record, a few coins started showing up in circulation in the 1870s.  The coin has a hand-engraved mintmark.  Apparently like the 1870-S $3 gold coin (also unique), the reverse die made it to San Francisco without a mintmark, and one had to be engraved by hand.</a:t>
            </a:r>
          </a:p>
          <a:p>
            <a:r>
              <a:rPr lang="en-US" dirty="0" smtClean="0"/>
              <a:t>Depending on who you talk to, there are between 9 and 12 known.  Only one example has any claim to Mint State.  Most examples are XF and AU.</a:t>
            </a:r>
            <a:endParaRPr lang="en-US" dirty="0"/>
          </a:p>
        </p:txBody>
      </p:sp>
    </p:spTree>
    <p:extLst>
      <p:ext uri="{BB962C8B-B14F-4D97-AF65-F5344CB8AC3E}">
        <p14:creationId xmlns:p14="http://schemas.microsoft.com/office/powerpoint/2010/main" val="39288946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45 dates and mints in the complete set.  About 50 varieties are known, most of the minor.  A few, however, are quite interesting.  </a:t>
            </a:r>
          </a:p>
          <a:p>
            <a:r>
              <a:rPr lang="en-US" dirty="0" smtClean="0"/>
              <a:t>There are a number of repunched dates, misplaced dates, and doubled dies.</a:t>
            </a:r>
          </a:p>
          <a:p>
            <a:r>
              <a:rPr lang="en-US" dirty="0" smtClean="0"/>
              <a:t>Detailed study of the series has cataloged more than 200 die marriages.  Some of the dies exhibit die cracks and some cuds.</a:t>
            </a:r>
            <a:endParaRPr lang="en-US" dirty="0"/>
          </a:p>
        </p:txBody>
      </p:sp>
    </p:spTree>
    <p:extLst>
      <p:ext uri="{BB962C8B-B14F-4D97-AF65-F5344CB8AC3E}">
        <p14:creationId xmlns:p14="http://schemas.microsoft.com/office/powerpoint/2010/main" val="2623385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notable varieties, including the 1844, which has both a doubled obverse die and a misplaced date (pictured).  </a:t>
            </a:r>
          </a:p>
          <a:p>
            <a:r>
              <a:rPr lang="en-US" dirty="0" smtClean="0"/>
              <a:t>Other varieties include 1856/6, 1867/1867 Large date over small date.</a:t>
            </a:r>
          </a:p>
          <a:p>
            <a:r>
              <a:rPr lang="en-US" dirty="0" smtClean="0"/>
              <a:t>Misplaced dates can be found on some 169, 1871, and 1872 coins.  Some 1872 and 1873 come with doubled reverse dies.</a:t>
            </a:r>
          </a:p>
          <a:p>
            <a:r>
              <a:rPr lang="en-US" dirty="0" smtClean="0"/>
              <a:t>One very interesting die state includes an 1842 that is known with up to three distinct rim cuds on the obverse.</a:t>
            </a:r>
            <a:endParaRPr lang="en-US" dirty="0"/>
          </a:p>
        </p:txBody>
      </p:sp>
    </p:spTree>
    <p:extLst>
      <p:ext uri="{BB962C8B-B14F-4D97-AF65-F5344CB8AC3E}">
        <p14:creationId xmlns:p14="http://schemas.microsoft.com/office/powerpoint/2010/main" val="249414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LSCC has a Hall of Fame, and the Committee reviews nominations on an annual basis.  Past recipients include some of the giants in Liberty Seated coinage.</a:t>
            </a:r>
          </a:p>
          <a:p>
            <a:r>
              <a:rPr lang="en-US" dirty="0" smtClean="0"/>
              <a:t>In our award-winning publications, the LSCC presents awards to major contributors.  The club votes on the best article in the Gobrecht Journal, and the E-Gobrecht Editor selects the key contribution to the monthly E-Gobrecht Journal issues over the course of the year.</a:t>
            </a:r>
            <a:endParaRPr lang="en-US" dirty="0"/>
          </a:p>
        </p:txBody>
      </p:sp>
    </p:spTree>
    <p:extLst>
      <p:ext uri="{BB962C8B-B14F-4D97-AF65-F5344CB8AC3E}">
        <p14:creationId xmlns:p14="http://schemas.microsoft.com/office/powerpoint/2010/main" val="2172666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expensive coins, this is most of the series.  As mentioned before, the cost of entry is high, and any Seated Dollar that is without holes, large cuts or scratches, will likely be worth at least a couple hundred dollars.  </a:t>
            </a:r>
          </a:p>
          <a:p>
            <a:r>
              <a:rPr lang="en-US" dirty="0" smtClean="0"/>
              <a:t>There are only a few truly common coins, and many semi-keys will cost more.</a:t>
            </a:r>
          </a:p>
          <a:p>
            <a:r>
              <a:rPr lang="en-US" dirty="0" smtClean="0"/>
              <a:t>The true key dates, and most expensive, include the very low mintage 1851 and 1852, with about 50 known of each.  The proof-only 1858 is expensive, but generally available.  The Carson City issues of 1871 to 1873 are very scarce to rare, and are also quite costly.  The 1870-CC is the only modestly price coin from that legendary mint.</a:t>
            </a:r>
          </a:p>
          <a:p>
            <a:r>
              <a:rPr lang="en-US" dirty="0" smtClean="0"/>
              <a:t>The big stopper is the non-collectible 1870, where even the worst known example (highly-damaged and tooled piece) is a six-figure item.</a:t>
            </a:r>
          </a:p>
          <a:p>
            <a:r>
              <a:rPr lang="en-US" dirty="0" smtClean="0"/>
              <a:t>The clandestinely-made fantasy 1866 No Motto items (2 known) are also big-ticket items, although they are not technically coins or patterns.</a:t>
            </a:r>
            <a:endParaRPr lang="en-US" dirty="0"/>
          </a:p>
        </p:txBody>
      </p:sp>
    </p:spTree>
    <p:extLst>
      <p:ext uri="{BB962C8B-B14F-4D97-AF65-F5344CB8AC3E}">
        <p14:creationId xmlns:p14="http://schemas.microsoft.com/office/powerpoint/2010/main" val="40278561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a type set will require only two coins (No Motto, With Motto).</a:t>
            </a:r>
          </a:p>
          <a:p>
            <a:r>
              <a:rPr lang="en-US" dirty="0" smtClean="0"/>
              <a:t>** Orange font means that finding low-grade problem-free Seated Dollars is challenging but possible.  Red font means that despite values in low grades being listed in price guides, it would be impossible to build a complete date or date/mintmark set in low grades, as a number of the coins are simply unknown in these low grades (like the 1851 and 1852).</a:t>
            </a:r>
          </a:p>
          <a:p>
            <a:endParaRPr lang="en-US" dirty="0"/>
          </a:p>
        </p:txBody>
      </p:sp>
    </p:spTree>
    <p:extLst>
      <p:ext uri="{BB962C8B-B14F-4D97-AF65-F5344CB8AC3E}">
        <p14:creationId xmlns:p14="http://schemas.microsoft.com/office/powerpoint/2010/main" val="5105178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reference today is the Q. David Bowers reference Silver Dollars of the United States.  The Walter Breen Encyclopedia is an excellent reference.   </a:t>
            </a:r>
          </a:p>
          <a:p>
            <a:r>
              <a:rPr lang="en-US" dirty="0" smtClean="0"/>
              <a:t>A web-based reference on all known varieties and die marriages is under development and available at SeatedDollarVarieties.com.  A printed book is planned for the second half of 2016.</a:t>
            </a:r>
            <a:endParaRPr lang="en-US" dirty="0"/>
          </a:p>
        </p:txBody>
      </p:sp>
    </p:spTree>
    <p:extLst>
      <p:ext uri="{BB962C8B-B14F-4D97-AF65-F5344CB8AC3E}">
        <p14:creationId xmlns:p14="http://schemas.microsoft.com/office/powerpoint/2010/main" val="1185520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Rot="1" noChangeAspect="1" noChangeArrowheads="1" noTextEdit="1"/>
          </p:cNvSpPr>
          <p:nvPr>
            <p:ph type="sldImg"/>
          </p:nvPr>
        </p:nvSpPr>
        <p:spPr>
          <a:ln/>
        </p:spPr>
      </p:sp>
      <p:sp>
        <p:nvSpPr>
          <p:cNvPr id="2311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195211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Trade Dollar, introduced in 1873, was not intended for domestic commerce.  It was in response to Liberty Seated Dollars being exported for bullion trade use in the Orient.  To be more competitive with the coins of other countries (Mexico, Spain, etc.), the Trade Dollar has a heavier weight than the standard silver dollar.  In the United States, the coin was sold based on bullion value, not a dollar of face value.  During most of its tenure, the coins were worth below 90 cents for their silver value.</a:t>
            </a:r>
          </a:p>
          <a:p>
            <a:r>
              <a:rPr lang="en-US" dirty="0" smtClean="0"/>
              <a:t>Although not intended for domestic use, the Legal Tender status was not clarified, and this fact led to widespread abuse.  For large business owners, particularly where “company towns” sprung up, many employers bought the Trade Dollars for their bullion value (example, 85-88 cents), and then actually paid their employees in Trade Dollars, at face value of $1.  When these same employees wanted to buy goods in Company Stores, they would only be accepted for their bullion value!  Therefore, while the coin saw success overseas as a bullion coin, domestically it quickly became America’s most </a:t>
            </a:r>
            <a:r>
              <a:rPr lang="en-US" i="1" dirty="0" smtClean="0"/>
              <a:t>hated </a:t>
            </a:r>
            <a:r>
              <a:rPr lang="en-US" dirty="0" smtClean="0"/>
              <a:t>coin.</a:t>
            </a:r>
            <a:endParaRPr lang="en-US" dirty="0"/>
          </a:p>
        </p:txBody>
      </p:sp>
    </p:spTree>
    <p:extLst>
      <p:ext uri="{BB962C8B-B14F-4D97-AF65-F5344CB8AC3E}">
        <p14:creationId xmlns:p14="http://schemas.microsoft.com/office/powerpoint/2010/main" val="680042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2449" y="4416425"/>
            <a:ext cx="5886451" cy="4660900"/>
          </a:xfrm>
        </p:spPr>
        <p:txBody>
          <a:bodyPr/>
          <a:lstStyle/>
          <a:p>
            <a:r>
              <a:rPr lang="en-US" dirty="0" smtClean="0"/>
              <a:t>Unlike the other Liberty Seated series, this coin was designed by William Barber, Chief Engraver of the Mint from 1869-1879.  Barber also designed the 20-cent piece and used the Eagle motif of the Trade Dollar two years later on the Double Dime.</a:t>
            </a:r>
          </a:p>
          <a:p>
            <a:r>
              <a:rPr lang="en-US" dirty="0" smtClean="0"/>
              <a:t>Minted at 3 different mints, the Trade Dollar underwent minor design changes for both the obverse and reverse dies.  As a result, there is a Type I and Type II for both obverse and reverse.  However, the transitions occurred at different times, and some Type I reverses can be found as late as 1876, even </a:t>
            </a:r>
            <a:r>
              <a:rPr lang="en-US" i="1" dirty="0" smtClean="0"/>
              <a:t>after </a:t>
            </a:r>
            <a:r>
              <a:rPr lang="en-US" dirty="0" smtClean="0"/>
              <a:t>the Type II was introduced in 1875.  Therefore, that are numerous combinations of the Type I and Type II dies to be found, as seen in this list:</a:t>
            </a:r>
          </a:p>
          <a:p>
            <a:r>
              <a:rPr lang="en-US" dirty="0" smtClean="0"/>
              <a:t>    Obverse Type I can be found 1873-1876</a:t>
            </a:r>
          </a:p>
          <a:p>
            <a:r>
              <a:rPr lang="en-US" dirty="0" smtClean="0"/>
              <a:t>    Obverse Type II was introduced in 1876, and was used thereafter</a:t>
            </a:r>
          </a:p>
          <a:p>
            <a:r>
              <a:rPr lang="en-US" dirty="0" smtClean="0"/>
              <a:t>    Reverse Type I is on all 1873 and 1874 coins, and some 1875 and 1876</a:t>
            </a:r>
          </a:p>
          <a:p>
            <a:r>
              <a:rPr lang="en-US" dirty="0" smtClean="0"/>
              <a:t>    Reverse Type II is on some 1875 and 1876 coins, and all 1877 and later.</a:t>
            </a:r>
          </a:p>
          <a:p>
            <a:r>
              <a:rPr lang="en-US" dirty="0" smtClean="0"/>
              <a:t>Most Trade Dollars were made in San Francisco and Carson City for export.  Fewer made in Philadelphia, and beginning 1878, only proofs were made in Philadelphia thereafter until 1883.</a:t>
            </a:r>
          </a:p>
          <a:p>
            <a:r>
              <a:rPr lang="en-US" dirty="0" smtClean="0"/>
              <a:t>In 1884, dies may have prepared for continuing Proof coinage (as in 1883) but this is not confirmed,  Regardless, the decision was made to stop production.  However, 10 Proofs were struck clandestinely, without any </a:t>
            </a:r>
            <a:r>
              <a:rPr lang="en-US" dirty="0"/>
              <a:t>apparent authorization, purely for profit.  </a:t>
            </a:r>
            <a:r>
              <a:rPr lang="en-US" dirty="0" smtClean="0"/>
              <a:t>In 1885, somebody at the mint clandestinely fashioned dies and again struck 5 proofs.  Technically not coins, these 1884 and 1885 numismatic items are still highly prized, like the 1913 Liberty Nickels, which were struck 32 years later under similar circumstances.</a:t>
            </a:r>
          </a:p>
        </p:txBody>
      </p:sp>
    </p:spTree>
    <p:extLst>
      <p:ext uri="{BB962C8B-B14F-4D97-AF65-F5344CB8AC3E}">
        <p14:creationId xmlns:p14="http://schemas.microsoft.com/office/powerpoint/2010/main" val="371308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hub changes in both obverse and reverse dies were minor, but the differences between Type I and Type II dies are easy to identify.</a:t>
            </a:r>
          </a:p>
          <a:p>
            <a:r>
              <a:rPr lang="en-US" dirty="0" smtClean="0"/>
              <a:t>Obverses:</a:t>
            </a:r>
          </a:p>
          <a:p>
            <a:r>
              <a:rPr lang="en-US" dirty="0" smtClean="0"/>
              <a:t>    - Type I has ribbon end short and stubby, and bent to the left.</a:t>
            </a:r>
          </a:p>
          <a:p>
            <a:r>
              <a:rPr lang="en-US" dirty="0" smtClean="0"/>
              <a:t>      Liberty’s hand only has 3 fingers below the stem</a:t>
            </a:r>
          </a:p>
          <a:p>
            <a:r>
              <a:rPr lang="en-US" dirty="0" smtClean="0"/>
              <a:t>    - Type II has longer ribbon ends, and they hang straighter</a:t>
            </a:r>
          </a:p>
          <a:p>
            <a:r>
              <a:rPr lang="en-US" dirty="0" smtClean="0"/>
              <a:t>      Liberty’s hand has 4 fingers visible below the stem</a:t>
            </a:r>
          </a:p>
          <a:p>
            <a:r>
              <a:rPr lang="en-US" dirty="0" smtClean="0"/>
              <a:t>Reverses:</a:t>
            </a:r>
          </a:p>
          <a:p>
            <a:r>
              <a:rPr lang="en-US" dirty="0"/>
              <a:t> </a:t>
            </a:r>
            <a:r>
              <a:rPr lang="en-US" dirty="0" smtClean="0"/>
              <a:t>   - Type I features a berry in the gap between the Eagle’s claw</a:t>
            </a:r>
          </a:p>
          <a:p>
            <a:r>
              <a:rPr lang="en-US" dirty="0"/>
              <a:t> </a:t>
            </a:r>
            <a:r>
              <a:rPr lang="en-US" dirty="0" smtClean="0"/>
              <a:t>     Arrow’s point is between 2 and 0 in “420”</a:t>
            </a:r>
          </a:p>
          <a:p>
            <a:r>
              <a:rPr lang="en-US" dirty="0"/>
              <a:t> </a:t>
            </a:r>
            <a:r>
              <a:rPr lang="en-US" dirty="0" smtClean="0"/>
              <a:t>   - Type II omits the berry, and there is clear space within the claw</a:t>
            </a:r>
          </a:p>
          <a:p>
            <a:r>
              <a:rPr lang="en-US" dirty="0"/>
              <a:t> </a:t>
            </a:r>
            <a:r>
              <a:rPr lang="en-US" dirty="0" smtClean="0"/>
              <a:t>     Arrow’s point is over the center of the 2 in “420”</a:t>
            </a:r>
            <a:endParaRPr lang="en-US" dirty="0"/>
          </a:p>
        </p:txBody>
      </p:sp>
    </p:spTree>
    <p:extLst>
      <p:ext uri="{BB962C8B-B14F-4D97-AF65-F5344CB8AC3E}">
        <p14:creationId xmlns:p14="http://schemas.microsoft.com/office/powerpoint/2010/main" val="2226324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Trade Dollars that saw commercial use in the Orient can be found with counterstamps, called </a:t>
            </a:r>
            <a:r>
              <a:rPr lang="en-US" b="1" i="1" dirty="0" smtClean="0"/>
              <a:t>chop marks</a:t>
            </a:r>
            <a:r>
              <a:rPr lang="en-US" dirty="0" smtClean="0"/>
              <a:t>.  Chop marks are often featuring Chinese characters, often representing a word or even a business name.  Some coins have a single chop mark, and others have several to many.</a:t>
            </a:r>
          </a:p>
          <a:p>
            <a:r>
              <a:rPr lang="en-US" dirty="0" smtClean="0"/>
              <a:t>Chop marks were imparted by people or businesses that accepted the coin, to certify that the individual/business had deemed the coin was of proper weight and fineness.  Once a coin had several chops, subsequent takers of the coin did not necessarily feel the need to add additional chops.  However, a </a:t>
            </a:r>
            <a:r>
              <a:rPr lang="en-US" dirty="0"/>
              <a:t>few pieces can be found with many dozens of chops, almost mutilating the coin</a:t>
            </a:r>
            <a:r>
              <a:rPr lang="en-US" dirty="0" smtClean="0"/>
              <a:t>.</a:t>
            </a:r>
          </a:p>
          <a:p>
            <a:r>
              <a:rPr lang="en-US" dirty="0" smtClean="0"/>
              <a:t>While chop marks are considered damage, it is not considered the same type of damage that other coins suffer from time to time.  Chop marks are accepted by many collectors as they were the normal result of the type of commerce intended for these coins.  They are widely collected.  For many years, the price discount for chop marked coins was huge, but in recent years, this discount has been drastically reduced.</a:t>
            </a:r>
          </a:p>
          <a:p>
            <a:r>
              <a:rPr lang="en-US" dirty="0" smtClean="0"/>
              <a:t>All business strike issues are known with chop marks, but the rarest dates with chop marks are 1878-CC (first) and 1875-P (second).</a:t>
            </a:r>
            <a:endParaRPr lang="en-US" dirty="0"/>
          </a:p>
          <a:p>
            <a:endParaRPr lang="en-US" dirty="0"/>
          </a:p>
        </p:txBody>
      </p:sp>
    </p:spTree>
    <p:extLst>
      <p:ext uri="{BB962C8B-B14F-4D97-AF65-F5344CB8AC3E}">
        <p14:creationId xmlns:p14="http://schemas.microsoft.com/office/powerpoint/2010/main" val="2695068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varieties are known in addition to the Type I/Type II hub changes.  Numerous doubled dies, misplaced and repunched dates, and over mintmarks are known.</a:t>
            </a:r>
          </a:p>
          <a:p>
            <a:r>
              <a:rPr lang="en-US" dirty="0" smtClean="0"/>
              <a:t>Two widely popular varieties include the 1875-S/CC over mintmark, and the 1876-CC doubled die reverse.  </a:t>
            </a:r>
            <a:endParaRPr lang="en-US" dirty="0"/>
          </a:p>
        </p:txBody>
      </p:sp>
    </p:spTree>
    <p:extLst>
      <p:ext uri="{BB962C8B-B14F-4D97-AF65-F5344CB8AC3E}">
        <p14:creationId xmlns:p14="http://schemas.microsoft.com/office/powerpoint/2010/main" val="3117344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Collecting a full date and mintmark set requires 23 coins.  Just a date set represents 17 coins.   </a:t>
            </a:r>
          </a:p>
          <a:p>
            <a:r>
              <a:rPr lang="en-US" dirty="0" smtClean="0"/>
              <a:t>Type collectors require 3 sub-types</a:t>
            </a:r>
          </a:p>
          <a:p>
            <a:r>
              <a:rPr lang="en-US" dirty="0"/>
              <a:t>	</a:t>
            </a:r>
            <a:r>
              <a:rPr lang="en-US" dirty="0" smtClean="0"/>
              <a:t>Type I obverse, Type I reverse</a:t>
            </a:r>
          </a:p>
          <a:p>
            <a:r>
              <a:rPr lang="en-US" dirty="0"/>
              <a:t>	</a:t>
            </a:r>
            <a:r>
              <a:rPr lang="en-US" dirty="0" smtClean="0"/>
              <a:t>Type I obverse, Type II reverse</a:t>
            </a:r>
          </a:p>
          <a:p>
            <a:r>
              <a:rPr lang="en-US" dirty="0"/>
              <a:t>	</a:t>
            </a:r>
            <a:r>
              <a:rPr lang="en-US" dirty="0" smtClean="0"/>
              <a:t>Type II obverse, Type II reverse</a:t>
            </a:r>
          </a:p>
          <a:p>
            <a:r>
              <a:rPr lang="en-US" dirty="0" smtClean="0"/>
              <a:t>The key date is the 1878-CC, the rarest regular issue </a:t>
            </a:r>
          </a:p>
          <a:p>
            <a:r>
              <a:rPr lang="en-US" dirty="0" smtClean="0"/>
              <a:t>1875-P is the second scarcest coin in the set, and is pricey</a:t>
            </a:r>
          </a:p>
          <a:p>
            <a:r>
              <a:rPr lang="en-US" dirty="0" smtClean="0"/>
              <a:t>Most of the other Carson City coins are expensive</a:t>
            </a:r>
          </a:p>
          <a:p>
            <a:r>
              <a:rPr lang="en-US" dirty="0" smtClean="0"/>
              <a:t>The Proof-only issues of 1878-1883 will cost almost $1000, even if circulated</a:t>
            </a:r>
          </a:p>
          <a:p>
            <a:r>
              <a:rPr lang="en-US" dirty="0" smtClean="0"/>
              <a:t>The two big stoppers are the two non-regular issues, the 1884 (10 known) and the 1885 (5 known), </a:t>
            </a:r>
            <a:r>
              <a:rPr lang="en-US" dirty="0"/>
              <a:t>both </a:t>
            </a:r>
            <a:r>
              <a:rPr lang="en-US" dirty="0" smtClean="0"/>
              <a:t>clandestine issues.</a:t>
            </a:r>
            <a:endParaRPr lang="en-US" dirty="0"/>
          </a:p>
        </p:txBody>
      </p:sp>
    </p:spTree>
    <p:extLst>
      <p:ext uri="{BB962C8B-B14F-4D97-AF65-F5344CB8AC3E}">
        <p14:creationId xmlns:p14="http://schemas.microsoft.com/office/powerpoint/2010/main" val="335800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designer known for Liberty Seated coinage is Christian Gobrecht, born in Hanover Pennsylvania.  </a:t>
            </a:r>
          </a:p>
          <a:p>
            <a:r>
              <a:rPr lang="en-US" dirty="0" smtClean="0"/>
              <a:t>This is a chronology in his evolution from clockmaker to Chief Engraver of the US Mint.</a:t>
            </a:r>
            <a:endParaRPr lang="en-US" dirty="0"/>
          </a:p>
        </p:txBody>
      </p:sp>
    </p:spTree>
    <p:extLst>
      <p:ext uri="{BB962C8B-B14F-4D97-AF65-F5344CB8AC3E}">
        <p14:creationId xmlns:p14="http://schemas.microsoft.com/office/powerpoint/2010/main" val="6298843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Seated Dollars, finding low-grade problem-free Trade Dollars can be a challenge.  While an occasional Good or VG can be found, building a complete set would be very difficult.  The Proof-only coins are virtually unknown in low grades, but can be found in XF and above.  </a:t>
            </a:r>
            <a:endParaRPr lang="en-US" dirty="0"/>
          </a:p>
        </p:txBody>
      </p:sp>
    </p:spTree>
    <p:extLst>
      <p:ext uri="{BB962C8B-B14F-4D97-AF65-F5344CB8AC3E}">
        <p14:creationId xmlns:p14="http://schemas.microsoft.com/office/powerpoint/2010/main" val="14787451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references exist as in the Seated Dollars, primarily Bower’s reference on Silver Dollars of the United States, and Walter Breen’s encyclopedia.</a:t>
            </a:r>
          </a:p>
          <a:p>
            <a:r>
              <a:rPr lang="en-US" dirty="0" smtClean="0"/>
              <a:t>A comprehensive reference on Trade Dollars by </a:t>
            </a:r>
            <a:r>
              <a:rPr lang="en-US" dirty="0"/>
              <a:t>Joe </a:t>
            </a:r>
            <a:r>
              <a:rPr lang="en-US" dirty="0" err="1"/>
              <a:t>Kirchgessner</a:t>
            </a:r>
            <a:r>
              <a:rPr lang="en-US" dirty="0"/>
              <a:t> </a:t>
            </a:r>
            <a:r>
              <a:rPr lang="en-US" dirty="0" smtClean="0"/>
              <a:t>is currently under development.</a:t>
            </a:r>
            <a:endParaRPr lang="en-US" dirty="0"/>
          </a:p>
        </p:txBody>
      </p:sp>
    </p:spTree>
    <p:extLst>
      <p:ext uri="{BB962C8B-B14F-4D97-AF65-F5344CB8AC3E}">
        <p14:creationId xmlns:p14="http://schemas.microsoft.com/office/powerpoint/2010/main" val="1128171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1589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761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designer of the twenty-cent piece and Trade Dollar was William Barber, 5</a:t>
            </a:r>
            <a:r>
              <a:rPr lang="en-US" baseline="30000" dirty="0" smtClean="0"/>
              <a:t>th</a:t>
            </a:r>
            <a:r>
              <a:rPr lang="en-US" dirty="0" smtClean="0"/>
              <a:t> Chief Engraver of the U.S. Mint.</a:t>
            </a:r>
          </a:p>
          <a:p>
            <a:r>
              <a:rPr lang="en-US" dirty="0" smtClean="0"/>
              <a:t>While he only did two circulating coins, both were Liberty Seated.  He was also famously skilled at medals and was prolific in the creation of patterns.</a:t>
            </a:r>
            <a:endParaRPr lang="en-US" dirty="0"/>
          </a:p>
        </p:txBody>
      </p:sp>
    </p:spTree>
    <p:extLst>
      <p:ext uri="{BB962C8B-B14F-4D97-AF65-F5344CB8AC3E}">
        <p14:creationId xmlns:p14="http://schemas.microsoft.com/office/powerpoint/2010/main" val="3870372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go through the various design sub-types found on Liberty Seated coinage.  There are a number of them, and the different series will include different sets of these sub-types.</a:t>
            </a:r>
          </a:p>
          <a:p>
            <a:r>
              <a:rPr lang="en-US" dirty="0" smtClean="0"/>
              <a:t>We’ll visually show these sub-types to make it easy for you to distinguish them from each other.</a:t>
            </a:r>
            <a:endParaRPr lang="en-US" dirty="0"/>
          </a:p>
        </p:txBody>
      </p:sp>
    </p:spTree>
    <p:extLst>
      <p:ext uri="{BB962C8B-B14F-4D97-AF65-F5344CB8AC3E}">
        <p14:creationId xmlns:p14="http://schemas.microsoft.com/office/powerpoint/2010/main" val="2590386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all, dimes and half dimes can be found with the No Stars obverse.  Beginning in 1838, Stars were added to the obverse.</a:t>
            </a:r>
          </a:p>
          <a:p>
            <a:r>
              <a:rPr lang="en-US" dirty="0" smtClean="0"/>
              <a:t>For most of the Liberty Seated series, the original design included a large rock and no extra drapery under Liberty’s right-facing elbow.  In 1840, the rock to the left was made smaller, and extra </a:t>
            </a:r>
            <a:r>
              <a:rPr lang="en-US" smtClean="0"/>
              <a:t>drapery was </a:t>
            </a:r>
            <a:r>
              <a:rPr lang="en-US" dirty="0" smtClean="0"/>
              <a:t>added to the right under her elbow.</a:t>
            </a:r>
            <a:endParaRPr lang="en-US" dirty="0"/>
          </a:p>
        </p:txBody>
      </p:sp>
    </p:spTree>
    <p:extLst>
      <p:ext uri="{BB962C8B-B14F-4D97-AF65-F5344CB8AC3E}">
        <p14:creationId xmlns:p14="http://schemas.microsoft.com/office/powerpoint/2010/main" val="12846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gradFill rotWithShape="1">
          <a:gsLst>
            <a:gs pos="100000">
              <a:schemeClr val="bg2">
                <a:lumMod val="40000"/>
                <a:lumOff val="60000"/>
              </a:schemeClr>
            </a:gs>
            <a:gs pos="12000">
              <a:schemeClr val="bg2">
                <a:lumMod val="75000"/>
              </a:schemeClr>
            </a:gs>
            <a:gs pos="55000">
              <a:srgbClr val="87B6E5"/>
            </a:gs>
            <a:gs pos="45000">
              <a:srgbClr val="749EC8"/>
            </a:gs>
            <a:gs pos="37000">
              <a:srgbClr val="456B91"/>
            </a:gs>
            <a:gs pos="27000">
              <a:schemeClr val="bg2">
                <a:lumMod val="75000"/>
              </a:schemeClr>
            </a:gs>
            <a:gs pos="86000">
              <a:schemeClr val="bg2">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306050" name="Rectangle 2"/>
          <p:cNvSpPr>
            <a:spLocks noChangeArrowheads="1"/>
          </p:cNvSpPr>
          <p:nvPr userDrawn="1"/>
        </p:nvSpPr>
        <p:spPr bwMode="auto">
          <a:xfrm>
            <a:off x="0" y="0"/>
            <a:ext cx="3384550" cy="6858000"/>
          </a:xfrm>
          <a:prstGeom prst="rect">
            <a:avLst/>
          </a:prstGeom>
          <a:solidFill>
            <a:schemeClr val="tx1"/>
          </a:solidFill>
          <a:ln>
            <a:noFill/>
          </a:ln>
          <a:effectLst/>
          <a:extLst>
            <a:ext uri="{91240B29-F687-4F45-9708-019B960494DF}">
              <a14:hiddenLine xmlns:a14="http://schemas.microsoft.com/office/drawing/2010/main" w="25400">
                <a:solidFill>
                  <a:schemeClr val="tx1"/>
                </a:solidFill>
                <a:miter lim="800000"/>
                <a:headEnd/>
                <a:tailEnd type="none" w="lg"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US"/>
          </a:p>
        </p:txBody>
      </p:sp>
      <p:sp>
        <p:nvSpPr>
          <p:cNvPr id="2306051" name="Rectangle 3"/>
          <p:cNvSpPr>
            <a:spLocks noGrp="1" noChangeArrowheads="1"/>
          </p:cNvSpPr>
          <p:nvPr>
            <p:ph type="ctrTitle" sz="quarter"/>
          </p:nvPr>
        </p:nvSpPr>
        <p:spPr>
          <a:xfrm>
            <a:off x="3635375" y="450850"/>
            <a:ext cx="5326063" cy="2795588"/>
          </a:xfrm>
        </p:spPr>
        <p:txBody>
          <a:bodyPr lIns="182880" tIns="91440" rIns="182880" bIns="91440" anchor="t"/>
          <a:lstStyle>
            <a:lvl1pPr>
              <a:defRPr sz="3200" b="1">
                <a:solidFill>
                  <a:schemeClr val="tx1"/>
                </a:solidFill>
              </a:defRPr>
            </a:lvl1pPr>
          </a:lstStyle>
          <a:p>
            <a:pPr lvl="0"/>
            <a:r>
              <a:rPr lang="en-US" noProof="0" smtClean="0"/>
              <a:t>Click to edit Master title style</a:t>
            </a:r>
            <a:endParaRPr lang="en-US" noProof="0" dirty="0" smtClean="0"/>
          </a:p>
        </p:txBody>
      </p:sp>
      <p:sp>
        <p:nvSpPr>
          <p:cNvPr id="2306052" name="Rectangle 4"/>
          <p:cNvSpPr>
            <a:spLocks noGrp="1" noChangeArrowheads="1"/>
          </p:cNvSpPr>
          <p:nvPr>
            <p:ph type="subTitle" sz="quarter" idx="1"/>
          </p:nvPr>
        </p:nvSpPr>
        <p:spPr>
          <a:xfrm>
            <a:off x="3651250" y="3429000"/>
            <a:ext cx="5289550" cy="3125788"/>
          </a:xfrm>
          <a:extLst>
            <a:ext uri="{91240B29-F687-4F45-9708-019B960494DF}">
              <a14:hiddenLine xmlns:a14="http://schemas.microsoft.com/office/drawing/2010/main" w="9525" algn="ctr">
                <a:solidFill>
                  <a:schemeClr val="tx1"/>
                </a:solidFill>
                <a:miter lim="800000"/>
                <a:headEnd/>
                <a:tailEnd/>
              </a14:hiddenLine>
            </a:ext>
          </a:extLst>
        </p:spPr>
        <p:txBody>
          <a:bodyPr lIns="182880" tIns="91440" rIns="182880" bIns="274320" anchor="b"/>
          <a:lstStyle>
            <a:lvl1pPr marL="0" indent="0">
              <a:buFontTx/>
              <a:buNone/>
              <a:defRPr sz="2400">
                <a:solidFill>
                  <a:schemeClr val="bg1"/>
                </a:solidFill>
                <a:latin typeface="Arial" panose="020B0604020202020204" pitchFamily="34" charset="0"/>
                <a:cs typeface="Arial" panose="020B0604020202020204" pitchFamily="34" charset="0"/>
              </a:defRPr>
            </a:lvl1pPr>
          </a:lstStyle>
          <a:p>
            <a:pPr lvl="0"/>
            <a:r>
              <a:rPr lang="en-US" noProof="0" dirty="0" smtClean="0"/>
              <a:t>Click to edit Master subtitle style</a:t>
            </a: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lumMod val="75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6"/>
          <p:cNvSpPr>
            <a:spLocks noGrp="1" noChangeArrowheads="1"/>
          </p:cNvSpPr>
          <p:nvPr>
            <p:ph type="sldNum" sz="quarter" idx="4"/>
          </p:nvPr>
        </p:nvSpPr>
        <p:spPr bwMode="gray">
          <a:xfrm>
            <a:off x="8398155"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422254250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solidFill>
                  <a:schemeClr val="bg1">
                    <a:lumMod val="75000"/>
                  </a:schemeClr>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36550" y="1273175"/>
            <a:ext cx="4235450" cy="5270500"/>
          </a:xfrm>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3"/>
          </p:nvPr>
        </p:nvSpPr>
        <p:spPr>
          <a:xfrm>
            <a:off x="4756150" y="1282700"/>
            <a:ext cx="4235450" cy="5270500"/>
          </a:xfrm>
        </p:spPr>
        <p:txBody>
          <a:bodyPr/>
          <a:lstStyle>
            <a:lvl1pPr>
              <a:defRPr>
                <a:solidFill>
                  <a:schemeClr val="bg2"/>
                </a:solidFill>
                <a:latin typeface="Arial" panose="020B0604020202020204" pitchFamily="34" charset="0"/>
                <a:cs typeface="Arial" panose="020B0604020202020204" pitchFamily="34" charset="0"/>
              </a:defRPr>
            </a:lvl1pPr>
            <a:lvl2pP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sz="2000">
                <a:solidFill>
                  <a:schemeClr val="bg2"/>
                </a:solidFill>
                <a:latin typeface="Arial" panose="020B0604020202020204" pitchFamily="34" charset="0"/>
                <a:cs typeface="Arial" panose="020B0604020202020204" pitchFamily="34" charset="0"/>
              </a:defRPr>
            </a:lvl4pPr>
            <a:lvl5pPr>
              <a:defRPr sz="2000">
                <a:solidFill>
                  <a:schemeClr val="bg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6"/>
          <p:cNvSpPr>
            <a:spLocks noGrp="1" noChangeArrowheads="1"/>
          </p:cNvSpPr>
          <p:nvPr>
            <p:ph type="sldNum" sz="quarter" idx="4"/>
          </p:nvPr>
        </p:nvSpPr>
        <p:spPr bwMode="gray">
          <a:xfrm>
            <a:off x="8398155"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373183455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4"/>
          </p:nvPr>
        </p:nvSpPr>
        <p:spPr bwMode="gray">
          <a:xfrm>
            <a:off x="8398151" y="6608643"/>
            <a:ext cx="600075" cy="184666"/>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eaLnBrk="0" hangingPunct="0">
              <a:spcBef>
                <a:spcPct val="0"/>
              </a:spcBef>
              <a:defRPr sz="1200">
                <a:solidFill>
                  <a:schemeClr val="bg1">
                    <a:lumMod val="75000"/>
                  </a:schemeClr>
                </a:solidFill>
                <a:latin typeface="+mn-lt"/>
              </a:defRPr>
            </a:lvl1pPr>
          </a:lstStyle>
          <a:p>
            <a:r>
              <a:rPr lang="en-US" dirty="0" smtClean="0"/>
              <a:t>Page </a:t>
            </a:r>
            <a:fld id="{3D1BF224-251F-4D20-AF38-3F9EF8CEFB02}" type="slidenum">
              <a:rPr lang="en-US" smtClean="0"/>
              <a:pPr/>
              <a:t>‹#›</a:t>
            </a:fld>
            <a:endParaRPr lang="en-US" dirty="0"/>
          </a:p>
        </p:txBody>
      </p:sp>
    </p:spTree>
    <p:extLst>
      <p:ext uri="{BB962C8B-B14F-4D97-AF65-F5344CB8AC3E}">
        <p14:creationId xmlns:p14="http://schemas.microsoft.com/office/powerpoint/2010/main" val="2823362635"/>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ltGray">
      <p:bgPr>
        <a:gradFill rotWithShape="1">
          <a:gsLst>
            <a:gs pos="20000">
              <a:schemeClr val="bg2">
                <a:lumMod val="75000"/>
              </a:schemeClr>
            </a:gs>
            <a:gs pos="45000">
              <a:schemeClr val="bg2">
                <a:tint val="98000"/>
                <a:satMod val="130000"/>
                <a:shade val="90000"/>
                <a:lumMod val="103000"/>
              </a:schemeClr>
            </a:gs>
            <a:gs pos="74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306051" name="Rectangle 3"/>
          <p:cNvSpPr>
            <a:spLocks noGrp="1" noChangeArrowheads="1"/>
          </p:cNvSpPr>
          <p:nvPr>
            <p:ph type="ctrTitle" sz="quarter" hasCustomPrompt="1"/>
          </p:nvPr>
        </p:nvSpPr>
        <p:spPr>
          <a:xfrm>
            <a:off x="1143000" y="2209800"/>
            <a:ext cx="6858000" cy="2490788"/>
          </a:xfrm>
        </p:spPr>
        <p:txBody>
          <a:bodyPr lIns="182880" tIns="91440" rIns="182880" bIns="91440" anchor="t"/>
          <a:lstStyle>
            <a:lvl1pPr algn="ctr">
              <a:defRPr sz="3600" b="0">
                <a:solidFill>
                  <a:schemeClr val="tx1"/>
                </a:solidFill>
              </a:defRPr>
            </a:lvl1pPr>
          </a:lstStyle>
          <a:p>
            <a:pPr lvl="0"/>
            <a:r>
              <a:rPr lang="en-US" noProof="0" dirty="0" smtClean="0"/>
              <a:t>Click to edit Master trailer style</a:t>
            </a:r>
          </a:p>
        </p:txBody>
      </p:sp>
    </p:spTree>
    <p:extLst>
      <p:ext uri="{BB962C8B-B14F-4D97-AF65-F5344CB8AC3E}">
        <p14:creationId xmlns:p14="http://schemas.microsoft.com/office/powerpoint/2010/main" val="1506622966"/>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ltGray">
      <p:bgPr>
        <a:gradFill flip="none" rotWithShape="1">
          <a:gsLst>
            <a:gs pos="7000">
              <a:srgbClr val="194674"/>
            </a:gs>
            <a:gs pos="29000">
              <a:schemeClr val="bg2">
                <a:lumMod val="40000"/>
                <a:lumOff val="60000"/>
              </a:schemeClr>
            </a:gs>
            <a:gs pos="21000">
              <a:schemeClr val="bg2">
                <a:lumMod val="60000"/>
                <a:lumOff val="40000"/>
              </a:schemeClr>
            </a:gs>
            <a:gs pos="12000">
              <a:srgbClr val="215C97"/>
            </a:gs>
            <a:gs pos="89000">
              <a:schemeClr val="bg2">
                <a:lumMod val="40000"/>
                <a:lumOff val="60000"/>
              </a:schemeClr>
            </a:gs>
            <a:gs pos="98000">
              <a:schemeClr val="bg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306051" name="Rectangle 3"/>
          <p:cNvSpPr>
            <a:spLocks noGrp="1" noChangeArrowheads="1"/>
          </p:cNvSpPr>
          <p:nvPr>
            <p:ph type="ctrTitle" sz="quarter" hasCustomPrompt="1"/>
          </p:nvPr>
        </p:nvSpPr>
        <p:spPr>
          <a:xfrm>
            <a:off x="1243013" y="5596024"/>
            <a:ext cx="6858000" cy="828676"/>
          </a:xfrm>
        </p:spPr>
        <p:txBody>
          <a:bodyPr lIns="182880" tIns="91440" rIns="182880" bIns="91440" anchor="t"/>
          <a:lstStyle>
            <a:lvl1pPr algn="ctr">
              <a:defRPr sz="3600" b="0">
                <a:solidFill>
                  <a:schemeClr val="bg1"/>
                </a:solidFill>
              </a:defRPr>
            </a:lvl1pPr>
          </a:lstStyle>
          <a:p>
            <a:pPr lvl="0"/>
            <a:r>
              <a:rPr lang="en-US" noProof="0" dirty="0" smtClean="0"/>
              <a:t>Click to edit Master trailer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34742" y="2176530"/>
            <a:ext cx="3874542" cy="3200400"/>
          </a:xfrm>
          <a:prstGeom prst="rect">
            <a:avLst/>
          </a:prstGeom>
        </p:spPr>
      </p:pic>
    </p:spTree>
    <p:extLst>
      <p:ext uri="{BB962C8B-B14F-4D97-AF65-F5344CB8AC3E}">
        <p14:creationId xmlns:p14="http://schemas.microsoft.com/office/powerpoint/2010/main" val="623290194"/>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5026" name="Rectangle 2"/>
          <p:cNvSpPr>
            <a:spLocks noChangeArrowheads="1"/>
          </p:cNvSpPr>
          <p:nvPr/>
        </p:nvSpPr>
        <p:spPr bwMode="ltGray">
          <a:xfrm flipV="1">
            <a:off x="0" y="1093786"/>
            <a:ext cx="9144000" cy="112714"/>
          </a:xfrm>
          <a:prstGeom prst="rect">
            <a:avLst/>
          </a:prstGeom>
          <a:solidFill>
            <a:schemeClr val="bg1">
              <a:lumMod val="75000"/>
            </a:schemeClr>
          </a:solidFill>
          <a:ln>
            <a:noFill/>
          </a:ln>
          <a:effectLst/>
          <a:extLst/>
        </p:spPr>
        <p:txBody>
          <a:bodyPr wrap="none" lIns="0" tIns="0" rIns="0" bIns="0" anchor="ctr"/>
          <a:lstStyle/>
          <a:p>
            <a:endParaRPr lang="en-US"/>
          </a:p>
        </p:txBody>
      </p:sp>
      <p:sp>
        <p:nvSpPr>
          <p:cNvPr id="2305027" name="Rectangle 3"/>
          <p:cNvSpPr>
            <a:spLocks noGrp="1" noChangeArrowheads="1"/>
          </p:cNvSpPr>
          <p:nvPr>
            <p:ph type="title"/>
          </p:nvPr>
        </p:nvSpPr>
        <p:spPr bwMode="black">
          <a:xfrm>
            <a:off x="338138" y="195263"/>
            <a:ext cx="73326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smtClean="0"/>
          </a:p>
        </p:txBody>
      </p:sp>
      <p:sp>
        <p:nvSpPr>
          <p:cNvPr id="2305028" name="Rectangle 4"/>
          <p:cNvSpPr>
            <a:spLocks noGrp="1" noChangeArrowheads="1"/>
          </p:cNvSpPr>
          <p:nvPr>
            <p:ph type="body" idx="1"/>
          </p:nvPr>
        </p:nvSpPr>
        <p:spPr bwMode="black">
          <a:xfrm>
            <a:off x="336550" y="1273175"/>
            <a:ext cx="8394700" cy="527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7"/>
          <p:cNvSpPr txBox="1">
            <a:spLocks noChangeArrowheads="1"/>
          </p:cNvSpPr>
          <p:nvPr userDrawn="1"/>
        </p:nvSpPr>
        <p:spPr bwMode="gray">
          <a:xfrm>
            <a:off x="152400" y="6585858"/>
            <a:ext cx="3429000" cy="215444"/>
          </a:xfrm>
          <a:prstGeom prst="rect">
            <a:avLst/>
          </a:prstGeom>
          <a:noFill/>
          <a:ln>
            <a:noFill/>
          </a:ln>
          <a:effectLst/>
          <a:extLst>
            <a:ext uri="{909E8E84-426E-40DD-AFC4-6F175D3DCCD1}">
              <a14:hiddenFill xmlns:a14="http://schemas.microsoft.com/office/drawing/2010/main">
                <a:solidFill>
                  <a:srgbClr val="D1ECA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algn="l" rtl="0" eaLnBrk="0" fontAlgn="base" hangingPunct="0">
              <a:spcBef>
                <a:spcPct val="0"/>
              </a:spcBef>
              <a:spcAft>
                <a:spcPct val="0"/>
              </a:spcAft>
              <a:defRPr sz="1200" kern="1200">
                <a:solidFill>
                  <a:schemeClr val="bg1">
                    <a:lumMod val="75000"/>
                  </a:schemeClr>
                </a:solidFill>
                <a:latin typeface="+mn-lt"/>
                <a:ea typeface="+mn-ea"/>
                <a:cs typeface="+mn-cs"/>
              </a:defRPr>
            </a:lvl1pPr>
            <a:lvl2pPr marL="457200" algn="ctr" rtl="0" fontAlgn="base">
              <a:spcBef>
                <a:spcPct val="50000"/>
              </a:spcBef>
              <a:spcAft>
                <a:spcPct val="0"/>
              </a:spcAft>
              <a:defRPr sz="2400" kern="1200">
                <a:solidFill>
                  <a:schemeClr val="tx1"/>
                </a:solidFill>
                <a:latin typeface="Futura Hv" pitchFamily="34" charset="0"/>
                <a:ea typeface="+mn-ea"/>
                <a:cs typeface="+mn-cs"/>
              </a:defRPr>
            </a:lvl2pPr>
            <a:lvl3pPr marL="914400" algn="ctr" rtl="0" fontAlgn="base">
              <a:spcBef>
                <a:spcPct val="50000"/>
              </a:spcBef>
              <a:spcAft>
                <a:spcPct val="0"/>
              </a:spcAft>
              <a:defRPr sz="2400" kern="1200">
                <a:solidFill>
                  <a:schemeClr val="tx1"/>
                </a:solidFill>
                <a:latin typeface="Futura Hv" pitchFamily="34" charset="0"/>
                <a:ea typeface="+mn-ea"/>
                <a:cs typeface="+mn-cs"/>
              </a:defRPr>
            </a:lvl3pPr>
            <a:lvl4pPr marL="1371600" algn="ctr" rtl="0" fontAlgn="base">
              <a:spcBef>
                <a:spcPct val="50000"/>
              </a:spcBef>
              <a:spcAft>
                <a:spcPct val="0"/>
              </a:spcAft>
              <a:defRPr sz="2400" kern="1200">
                <a:solidFill>
                  <a:schemeClr val="tx1"/>
                </a:solidFill>
                <a:latin typeface="Futura Hv" pitchFamily="34" charset="0"/>
                <a:ea typeface="+mn-ea"/>
                <a:cs typeface="+mn-cs"/>
              </a:defRPr>
            </a:lvl4pPr>
            <a:lvl5pPr marL="1828800" algn="ctr" rtl="0" fontAlgn="base">
              <a:spcBef>
                <a:spcPct val="50000"/>
              </a:spcBef>
              <a:spcAft>
                <a:spcPct val="0"/>
              </a:spcAft>
              <a:defRPr sz="2400" kern="1200">
                <a:solidFill>
                  <a:schemeClr val="tx1"/>
                </a:solidFill>
                <a:latin typeface="Futura Hv" pitchFamily="34" charset="0"/>
                <a:ea typeface="+mn-ea"/>
                <a:cs typeface="+mn-cs"/>
              </a:defRPr>
            </a:lvl5pPr>
            <a:lvl6pPr marL="2286000" algn="l" defTabSz="914400" rtl="0" eaLnBrk="1" latinLnBrk="0" hangingPunct="1">
              <a:defRPr sz="2400" kern="1200">
                <a:solidFill>
                  <a:schemeClr val="tx1"/>
                </a:solidFill>
                <a:latin typeface="Futura Hv" pitchFamily="34" charset="0"/>
                <a:ea typeface="+mn-ea"/>
                <a:cs typeface="+mn-cs"/>
              </a:defRPr>
            </a:lvl6pPr>
            <a:lvl7pPr marL="2743200" algn="l" defTabSz="914400" rtl="0" eaLnBrk="1" latinLnBrk="0" hangingPunct="1">
              <a:defRPr sz="2400" kern="1200">
                <a:solidFill>
                  <a:schemeClr val="tx1"/>
                </a:solidFill>
                <a:latin typeface="Futura Hv" pitchFamily="34" charset="0"/>
                <a:ea typeface="+mn-ea"/>
                <a:cs typeface="+mn-cs"/>
              </a:defRPr>
            </a:lvl7pPr>
            <a:lvl8pPr marL="3200400" algn="l" defTabSz="914400" rtl="0" eaLnBrk="1" latinLnBrk="0" hangingPunct="1">
              <a:defRPr sz="2400" kern="1200">
                <a:solidFill>
                  <a:schemeClr val="tx1"/>
                </a:solidFill>
                <a:latin typeface="Futura Hv" pitchFamily="34" charset="0"/>
                <a:ea typeface="+mn-ea"/>
                <a:cs typeface="+mn-cs"/>
              </a:defRPr>
            </a:lvl8pPr>
            <a:lvl9pPr marL="3657600" algn="l" defTabSz="914400" rtl="0" eaLnBrk="1" latinLnBrk="0" hangingPunct="1">
              <a:defRPr sz="2400" kern="1200">
                <a:solidFill>
                  <a:schemeClr val="tx1"/>
                </a:solidFill>
                <a:latin typeface="Futura Hv" pitchFamily="34" charset="0"/>
                <a:ea typeface="+mn-ea"/>
                <a:cs typeface="+mn-cs"/>
              </a:defRPr>
            </a:lvl9pPr>
          </a:lstStyle>
          <a:p>
            <a:pPr algn="l"/>
            <a:r>
              <a:rPr lang="en-US" sz="1400" b="1" dirty="0" smtClean="0"/>
              <a:t>Liberty Seated</a:t>
            </a:r>
            <a:r>
              <a:rPr lang="en-US" sz="1400" b="1" baseline="0" dirty="0" smtClean="0"/>
              <a:t> Collectors Club</a:t>
            </a:r>
            <a:endParaRPr lang="en-US" sz="1400" b="1" dirty="0"/>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70936" y="38293"/>
            <a:ext cx="1273064" cy="1051560"/>
          </a:xfrm>
          <a:prstGeom prst="rect">
            <a:avLst/>
          </a:prstGeom>
        </p:spPr>
      </p:pic>
    </p:spTree>
  </p:cSld>
  <p:clrMap bg1="dk2" tx1="lt1" bg2="dk1" tx2="lt2" accent1="accent1" accent2="accent2" accent3="accent3" accent4="accent4" accent5="accent5" accent6="accent6" hlink="hlink" folHlink="folHlink"/>
  <p:sldLayoutIdLst>
    <p:sldLayoutId id="2147483655" r:id="rId1"/>
    <p:sldLayoutId id="2147483666" r:id="rId2"/>
    <p:sldLayoutId id="2147483672" r:id="rId3"/>
    <p:sldLayoutId id="2147483671" r:id="rId4"/>
    <p:sldLayoutId id="2147483673" r:id="rId5"/>
    <p:sldLayoutId id="2147483674" r:id="rId6"/>
  </p:sldLayoutIdLst>
  <p:transition/>
  <p:timing>
    <p:tnLst>
      <p:par>
        <p:cTn id="1" dur="indefinite" restart="never" nodeType="tmRoot"/>
      </p:par>
    </p:tnLst>
  </p:timing>
  <p:hf hdr="0" ftr="0"/>
  <p:txStyles>
    <p:titleStyle>
      <a:lvl1pPr algn="l" rtl="0" eaLnBrk="1" fontAlgn="base" hangingPunct="1">
        <a:spcBef>
          <a:spcPct val="0"/>
        </a:spcBef>
        <a:spcAft>
          <a:spcPct val="0"/>
        </a:spcAft>
        <a:defRPr sz="3200" b="1" kern="1200">
          <a:solidFill>
            <a:schemeClr val="bg1">
              <a:lumMod val="75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p:titleStyle>
    <p:body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mn-lt"/>
          <a:ea typeface="+mn-ea"/>
          <a:cs typeface="+mn-cs"/>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mn-lt"/>
          <a:ea typeface="+mn-ea"/>
          <a:cs typeface="+mn-cs"/>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mn-lt"/>
          <a:ea typeface="+mn-ea"/>
          <a:cs typeface="+mn-cs"/>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kern="1200">
          <a:solidFill>
            <a:schemeClr val="tx1"/>
          </a:solidFill>
          <a:latin typeface="+mn-lt"/>
          <a:ea typeface="+mn-ea"/>
          <a:cs typeface="+mn-cs"/>
        </a:defRPr>
      </a:lvl4pPr>
      <a:lvl5pPr marL="1933575" indent="-220663" algn="l" defTabSz="742950" rtl="0" eaLnBrk="1" fontAlgn="base" hangingPunct="1">
        <a:lnSpc>
          <a:spcPct val="95000"/>
        </a:lnSpc>
        <a:spcBef>
          <a:spcPct val="10000"/>
        </a:spcBef>
        <a:spcAft>
          <a:spcPct val="3000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 Id="rId9"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11.jpe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116.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21.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jpg"/><Relationship Id="rId7" Type="http://schemas.openxmlformats.org/officeDocument/2006/relationships/image" Target="../media/image126.jp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25.jpg"/><Relationship Id="rId5" Type="http://schemas.openxmlformats.org/officeDocument/2006/relationships/image" Target="../media/image124.jpg"/><Relationship Id="rId10" Type="http://schemas.openxmlformats.org/officeDocument/2006/relationships/image" Target="../media/image129.jpg"/><Relationship Id="rId4" Type="http://schemas.openxmlformats.org/officeDocument/2006/relationships/image" Target="../media/image123.jpg"/><Relationship Id="rId9" Type="http://schemas.openxmlformats.org/officeDocument/2006/relationships/image" Target="../media/image128.jpg"/></Relationships>
</file>

<file path=ppt/slides/_rels/slide57.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image" Target="../media/image130.jpg"/><Relationship Id="rId7" Type="http://schemas.openxmlformats.org/officeDocument/2006/relationships/image" Target="../media/image134.emf"/><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31.jp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emf"/><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39.emf"/><Relationship Id="rId5" Type="http://schemas.openxmlformats.org/officeDocument/2006/relationships/image" Target="../media/image138.emf"/><Relationship Id="rId4" Type="http://schemas.openxmlformats.org/officeDocument/2006/relationships/image" Target="../media/image137.emf"/></Relationships>
</file>

<file path=ppt/slides/_rels/slide5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jpg"/><Relationship Id="rId5" Type="http://schemas.microsoft.com/office/2007/relationships/hdphoto" Target="../media/hdphoto1.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sz="quarter"/>
          </p:nvPr>
        </p:nvSpPr>
        <p:spPr>
          <a:xfrm>
            <a:off x="3635375" y="450850"/>
            <a:ext cx="5326063" cy="3540125"/>
          </a:xfrm>
          <a:noFill/>
          <a:ln/>
        </p:spPr>
        <p:txBody>
          <a:bodyPr/>
          <a:lstStyle/>
          <a:p>
            <a:r>
              <a:rPr lang="en-US" sz="3800" b="0" dirty="0" smtClean="0"/>
              <a:t>Introduction to Liberty Seated Coinage</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4736" y="3374117"/>
            <a:ext cx="1450511" cy="145968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899" y="4833800"/>
            <a:ext cx="1828800" cy="1828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531" y="434703"/>
            <a:ext cx="914400" cy="9144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931" y="1126331"/>
            <a:ext cx="1600200" cy="16002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163" y="2536144"/>
            <a:ext cx="1143000" cy="114300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1491" y="3509531"/>
            <a:ext cx="3813237" cy="3149761"/>
          </a:xfrm>
          <a:prstGeom prst="rect">
            <a:avLst/>
          </a:prstGeom>
        </p:spPr>
      </p:pic>
    </p:spTree>
    <p:extLst>
      <p:ext uri="{BB962C8B-B14F-4D97-AF65-F5344CB8AC3E}">
        <p14:creationId xmlns:p14="http://schemas.microsoft.com/office/powerpoint/2010/main" val="333624823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Design Sub-types</a:t>
            </a:r>
          </a:p>
        </p:txBody>
      </p:sp>
      <p:sp>
        <p:nvSpPr>
          <p:cNvPr id="3" name="Content Placeholder 2"/>
          <p:cNvSpPr>
            <a:spLocks noGrp="1"/>
          </p:cNvSpPr>
          <p:nvPr>
            <p:ph idx="1"/>
          </p:nvPr>
        </p:nvSpPr>
        <p:spPr>
          <a:xfrm>
            <a:off x="209006" y="3324046"/>
            <a:ext cx="4542788" cy="542562"/>
          </a:xfrm>
        </p:spPr>
        <p:txBody>
          <a:bodyPr/>
          <a:lstStyle/>
          <a:p>
            <a:pPr marL="0" indent="0" algn="ctr">
              <a:buNone/>
            </a:pPr>
            <a:r>
              <a:rPr lang="en-US" sz="2200" b="1" dirty="0" smtClean="0"/>
              <a:t>Arrows at Date (1853-55, 1873-74)</a:t>
            </a:r>
            <a:endParaRPr lang="en-US" sz="2200" b="1" dirty="0"/>
          </a:p>
        </p:txBody>
      </p:sp>
      <p:sp>
        <p:nvSpPr>
          <p:cNvPr id="4" name="Content Placeholder 3"/>
          <p:cNvSpPr>
            <a:spLocks noGrp="1"/>
          </p:cNvSpPr>
          <p:nvPr>
            <p:ph idx="13"/>
          </p:nvPr>
        </p:nvSpPr>
        <p:spPr>
          <a:xfrm>
            <a:off x="4756150" y="3320508"/>
            <a:ext cx="4235450" cy="533037"/>
          </a:xfrm>
        </p:spPr>
        <p:txBody>
          <a:bodyPr/>
          <a:lstStyle/>
          <a:p>
            <a:pPr marL="0" indent="0" algn="ctr">
              <a:buNone/>
            </a:pPr>
            <a:r>
              <a:rPr lang="en-US" sz="2200" b="1" dirty="0" smtClean="0"/>
              <a:t>Arrows and Rays (1853)</a:t>
            </a:r>
            <a:endParaRPr lang="en-US" sz="2200" b="1" dirty="0"/>
          </a:p>
        </p:txBody>
      </p:sp>
      <p:sp>
        <p:nvSpPr>
          <p:cNvPr id="5" name="Content Placeholder 2"/>
          <p:cNvSpPr txBox="1">
            <a:spLocks/>
          </p:cNvSpPr>
          <p:nvPr/>
        </p:nvSpPr>
        <p:spPr bwMode="black">
          <a:xfrm>
            <a:off x="332194" y="6036771"/>
            <a:ext cx="4235450" cy="54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No Motto (1838-1865)</a:t>
            </a:r>
            <a:endParaRPr lang="en-US" sz="2200" b="1" dirty="0"/>
          </a:p>
        </p:txBody>
      </p:sp>
      <p:sp>
        <p:nvSpPr>
          <p:cNvPr id="6" name="Content Placeholder 3"/>
          <p:cNvSpPr txBox="1">
            <a:spLocks/>
          </p:cNvSpPr>
          <p:nvPr/>
        </p:nvSpPr>
        <p:spPr bwMode="black">
          <a:xfrm>
            <a:off x="4751794" y="6046296"/>
            <a:ext cx="4235450" cy="53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With Motto (1866-)</a:t>
            </a:r>
            <a:endParaRPr lang="en-US" sz="22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21" y="1815737"/>
            <a:ext cx="3912066" cy="12675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799" y="1232261"/>
            <a:ext cx="2194560" cy="2194560"/>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harpenSoften amount="20000"/>
                    </a14:imgEffect>
                  </a14:imgLayer>
                </a14:imgProps>
              </a:ext>
              <a:ext uri="{28A0092B-C50C-407E-A947-70E740481C1C}">
                <a14:useLocalDpi xmlns:a14="http://schemas.microsoft.com/office/drawing/2010/main" val="0"/>
              </a:ext>
            </a:extLst>
          </a:blip>
          <a:stretch>
            <a:fillRect/>
          </a:stretch>
        </p:blipFill>
        <p:spPr>
          <a:xfrm>
            <a:off x="1325968" y="3870465"/>
            <a:ext cx="2293620" cy="2286000"/>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tretch>
            <a:fillRect/>
          </a:stretch>
        </p:blipFill>
        <p:spPr>
          <a:xfrm>
            <a:off x="5707470" y="3870465"/>
            <a:ext cx="2286000" cy="2286000"/>
          </a:xfrm>
          <a:prstGeom prst="rect">
            <a:avLst/>
          </a:prstGeom>
        </p:spPr>
      </p:pic>
    </p:spTree>
    <p:extLst>
      <p:ext uri="{BB962C8B-B14F-4D97-AF65-F5344CB8AC3E}">
        <p14:creationId xmlns:p14="http://schemas.microsoft.com/office/powerpoint/2010/main" val="174573349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Design Sub-types</a:t>
            </a:r>
            <a:endParaRPr lang="en-US" dirty="0"/>
          </a:p>
        </p:txBody>
      </p:sp>
      <p:sp>
        <p:nvSpPr>
          <p:cNvPr id="3" name="Content Placeholder 2"/>
          <p:cNvSpPr>
            <a:spLocks noGrp="1"/>
          </p:cNvSpPr>
          <p:nvPr>
            <p:ph idx="1"/>
          </p:nvPr>
        </p:nvSpPr>
        <p:spPr>
          <a:xfrm>
            <a:off x="209005" y="3324046"/>
            <a:ext cx="8530045" cy="542562"/>
          </a:xfrm>
        </p:spPr>
        <p:txBody>
          <a:bodyPr/>
          <a:lstStyle/>
          <a:p>
            <a:pPr marL="0" indent="0" algn="ctr">
              <a:buNone/>
            </a:pPr>
            <a:r>
              <a:rPr lang="en-US" sz="2200" b="1" dirty="0" smtClean="0"/>
              <a:t>Stars obverse, Legend reverse (1838-1859)</a:t>
            </a:r>
            <a:endParaRPr lang="en-US" sz="2200" b="1" dirty="0"/>
          </a:p>
        </p:txBody>
      </p:sp>
      <p:sp>
        <p:nvSpPr>
          <p:cNvPr id="5" name="Content Placeholder 2"/>
          <p:cNvSpPr txBox="1">
            <a:spLocks/>
          </p:cNvSpPr>
          <p:nvPr/>
        </p:nvSpPr>
        <p:spPr bwMode="black">
          <a:xfrm>
            <a:off x="332194" y="5932267"/>
            <a:ext cx="8406856" cy="54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Legend obverse, Cereal wreath reverse (1860-)</a:t>
            </a:r>
            <a:endParaRPr lang="en-US" sz="22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828" y="1266646"/>
            <a:ext cx="2148840" cy="21488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1537" y="3911214"/>
            <a:ext cx="2148840" cy="214884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946" y="3911214"/>
            <a:ext cx="2170722" cy="214884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1537" y="1266646"/>
            <a:ext cx="2148840" cy="2148840"/>
          </a:xfrm>
          <a:prstGeom prst="rect">
            <a:avLst/>
          </a:prstGeom>
        </p:spPr>
      </p:pic>
    </p:spTree>
    <p:extLst>
      <p:ext uri="{BB962C8B-B14F-4D97-AF65-F5344CB8AC3E}">
        <p14:creationId xmlns:p14="http://schemas.microsoft.com/office/powerpoint/2010/main" val="190899912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sz="4400" dirty="0" smtClean="0"/>
              <a:t>Liberty Seated</a:t>
            </a:r>
            <a:br>
              <a:rPr lang="en-US" sz="4400" dirty="0" smtClean="0"/>
            </a:br>
            <a:r>
              <a:rPr lang="en-US" sz="4400" dirty="0" smtClean="0"/>
              <a:t>Half Dimes</a:t>
            </a:r>
            <a:br>
              <a:rPr lang="en-US" sz="4400" dirty="0" smtClean="0"/>
            </a:br>
            <a:r>
              <a:rPr lang="en-US" sz="3600" dirty="0" smtClean="0"/>
              <a:t>1837-1873</a:t>
            </a:r>
            <a:endParaRPr lang="en-US" sz="3600" dirty="0"/>
          </a:p>
        </p:txBody>
      </p:sp>
      <p:pic>
        <p:nvPicPr>
          <p:cNvPr id="4" name="Picture 2" descr="Proof Seated Half Dimes, 1862 H10C PR68+ Cameo NGC. CAC....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47" y="352697"/>
            <a:ext cx="2757072" cy="275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oof Seated Half Dimes, 1862 H10C PR68+ Cameo NGC. CAC.... Im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7" y="3488002"/>
            <a:ext cx="2783952" cy="278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24532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Liberty Seated Half Dimes</a:t>
            </a:r>
            <a:endParaRPr lang="en-US" dirty="0"/>
          </a:p>
        </p:txBody>
      </p:sp>
      <p:sp>
        <p:nvSpPr>
          <p:cNvPr id="3" name="Content Placeholder 2"/>
          <p:cNvSpPr>
            <a:spLocks noGrp="1"/>
          </p:cNvSpPr>
          <p:nvPr>
            <p:ph idx="1"/>
          </p:nvPr>
        </p:nvSpPr>
        <p:spPr/>
        <p:txBody>
          <a:bodyPr/>
          <a:lstStyle/>
          <a:p>
            <a:pPr marL="0" indent="0">
              <a:buNone/>
            </a:pPr>
            <a:r>
              <a:rPr lang="en-US" sz="2800" b="1" dirty="0" smtClean="0"/>
              <a:t>Summary</a:t>
            </a:r>
          </a:p>
          <a:p>
            <a:r>
              <a:rPr lang="en-US" dirty="0" smtClean="0"/>
              <a:t>Minted 1837-1873</a:t>
            </a:r>
          </a:p>
          <a:p>
            <a:pPr>
              <a:spcBef>
                <a:spcPts val="600"/>
              </a:spcBef>
            </a:pPr>
            <a:r>
              <a:rPr lang="en-US" dirty="0" smtClean="0"/>
              <a:t>Designed by Christian Gobrecht</a:t>
            </a:r>
          </a:p>
          <a:p>
            <a:pPr>
              <a:spcBef>
                <a:spcPts val="600"/>
              </a:spcBef>
            </a:pPr>
            <a:r>
              <a:rPr lang="en-US" dirty="0" smtClean="0"/>
              <a:t>3 mints:  P,  O,  S</a:t>
            </a:r>
          </a:p>
          <a:p>
            <a:pPr>
              <a:spcBef>
                <a:spcPts val="600"/>
              </a:spcBef>
            </a:pPr>
            <a:r>
              <a:rPr lang="en-US" dirty="0" smtClean="0"/>
              <a:t>5 major subtypes</a:t>
            </a:r>
          </a:p>
          <a:p>
            <a:pPr lvl="1"/>
            <a:r>
              <a:rPr lang="en-US" sz="2200" dirty="0" smtClean="0"/>
              <a:t>No stars (1837, 1838-O)</a:t>
            </a:r>
          </a:p>
          <a:p>
            <a:pPr lvl="1"/>
            <a:r>
              <a:rPr lang="en-US" sz="2200" dirty="0" smtClean="0"/>
              <a:t>Stars, No Drapery (1838-40)</a:t>
            </a:r>
          </a:p>
          <a:p>
            <a:pPr lvl="1"/>
            <a:r>
              <a:rPr lang="en-US" sz="2200" dirty="0" smtClean="0"/>
              <a:t>Stars, Drapery (1840-54, 1856-59)</a:t>
            </a:r>
          </a:p>
          <a:p>
            <a:pPr lvl="1"/>
            <a:r>
              <a:rPr lang="en-US" sz="2200" dirty="0" smtClean="0"/>
              <a:t>Stars, Arrows at Date (1853-55)</a:t>
            </a:r>
          </a:p>
          <a:p>
            <a:pPr lvl="1"/>
            <a:r>
              <a:rPr lang="en-US" sz="2200" dirty="0" smtClean="0"/>
              <a:t>Legend obverse, Cereal wreath (1860-73)</a:t>
            </a:r>
          </a:p>
          <a:p>
            <a:pPr>
              <a:spcBef>
                <a:spcPts val="600"/>
              </a:spcBef>
            </a:pPr>
            <a:r>
              <a:rPr lang="en-US" dirty="0" smtClean="0"/>
              <a:t>Many varieties</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13</a:t>
            </a:fld>
            <a:endParaRPr lang="en-US" dirty="0"/>
          </a:p>
        </p:txBody>
      </p:sp>
      <p:pic>
        <p:nvPicPr>
          <p:cNvPr id="5" name="Picture 2" descr="Proof Seated Half Dimes, 1862 H10C PR68+ Cameo NGC. CAC....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867" y="1436878"/>
            <a:ext cx="2332384" cy="233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Proof Seated Half Dimes, 1862 H10C PR68+ Cameo NGC. CAC.... Im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867" y="3897055"/>
            <a:ext cx="2355124" cy="235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9643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Famous Rarity:  1870-S (unique)</a:t>
            </a:r>
            <a:endParaRPr lang="en-US" dirty="0"/>
          </a:p>
        </p:txBody>
      </p:sp>
      <p:sp>
        <p:nvSpPr>
          <p:cNvPr id="3" name="Content Placeholder 2"/>
          <p:cNvSpPr>
            <a:spLocks noGrp="1"/>
          </p:cNvSpPr>
          <p:nvPr>
            <p:ph idx="1"/>
          </p:nvPr>
        </p:nvSpPr>
        <p:spPr>
          <a:xfrm>
            <a:off x="336550" y="1273175"/>
            <a:ext cx="4849404" cy="5270500"/>
          </a:xfrm>
        </p:spPr>
        <p:txBody>
          <a:bodyPr/>
          <a:lstStyle/>
          <a:p>
            <a:pPr>
              <a:lnSpc>
                <a:spcPct val="100000"/>
              </a:lnSpc>
              <a:spcBef>
                <a:spcPts val="0"/>
              </a:spcBef>
              <a:spcAft>
                <a:spcPts val="0"/>
              </a:spcAft>
              <a:buFont typeface="Arial" panose="020B0604020202020204" pitchFamily="34" charset="0"/>
              <a:buChar char="•"/>
            </a:pPr>
            <a:r>
              <a:rPr lang="en-US" sz="2400" dirty="0" smtClean="0"/>
              <a:t>Not a regular issue</a:t>
            </a:r>
          </a:p>
          <a:p>
            <a:pPr>
              <a:lnSpc>
                <a:spcPct val="100000"/>
              </a:lnSpc>
              <a:spcBef>
                <a:spcPts val="600"/>
              </a:spcBef>
              <a:spcAft>
                <a:spcPts val="0"/>
              </a:spcAft>
              <a:buFont typeface="Arial" panose="020B0604020202020204" pitchFamily="34" charset="0"/>
              <a:buChar char="•"/>
            </a:pPr>
            <a:r>
              <a:rPr lang="en-US" sz="2400" dirty="0" smtClean="0"/>
              <a:t>Unknown prior to 1978</a:t>
            </a:r>
          </a:p>
          <a:p>
            <a:pPr>
              <a:lnSpc>
                <a:spcPct val="100000"/>
              </a:lnSpc>
              <a:spcBef>
                <a:spcPts val="600"/>
              </a:spcBef>
              <a:spcAft>
                <a:spcPts val="0"/>
              </a:spcAft>
              <a:buFont typeface="Arial" panose="020B0604020202020204" pitchFamily="34" charset="0"/>
              <a:buChar char="•"/>
            </a:pPr>
            <a:r>
              <a:rPr lang="en-US" sz="2400" dirty="0" smtClean="0"/>
              <a:t>Mint records (discovered in 2004) show at least one struck for new SF Mint cornerstone in 1870</a:t>
            </a:r>
          </a:p>
          <a:p>
            <a:pPr>
              <a:lnSpc>
                <a:spcPct val="100000"/>
              </a:lnSpc>
              <a:spcBef>
                <a:spcPts val="600"/>
              </a:spcBef>
              <a:spcAft>
                <a:spcPts val="0"/>
              </a:spcAft>
              <a:buFont typeface="Arial" panose="020B0604020202020204" pitchFamily="34" charset="0"/>
              <a:buChar char="•"/>
            </a:pPr>
            <a:r>
              <a:rPr lang="en-US" sz="2400" dirty="0" smtClean="0"/>
              <a:t>Assumed by many to be a duplicate of the cornerstone coin (similar to unique 1870-S $3 gold)</a:t>
            </a:r>
          </a:p>
          <a:p>
            <a:pPr>
              <a:lnSpc>
                <a:spcPct val="100000"/>
              </a:lnSpc>
              <a:spcBef>
                <a:spcPts val="600"/>
              </a:spcBef>
              <a:spcAft>
                <a:spcPts val="0"/>
              </a:spcAft>
              <a:buFont typeface="Arial" panose="020B0604020202020204" pitchFamily="34" charset="0"/>
              <a:buChar char="•"/>
            </a:pPr>
            <a:r>
              <a:rPr lang="en-US" sz="2400" dirty="0" smtClean="0"/>
              <a:t>Nice and attractive AU55+</a:t>
            </a:r>
          </a:p>
          <a:p>
            <a:pPr>
              <a:lnSpc>
                <a:spcPct val="100000"/>
              </a:lnSpc>
              <a:spcBef>
                <a:spcPts val="600"/>
              </a:spcBef>
              <a:spcAft>
                <a:spcPts val="0"/>
              </a:spcAft>
              <a:buFont typeface="Arial" panose="020B0604020202020204" pitchFamily="34" charset="0"/>
              <a:buChar char="•"/>
            </a:pPr>
            <a:r>
              <a:rPr lang="en-US" sz="2400" dirty="0" smtClean="0"/>
              <a:t>Later certified (MS61) and upgraded numerous times (now  in PCGS MS64 holder!)</a:t>
            </a:r>
            <a:endParaRPr lang="en-US" sz="2400" dirty="0"/>
          </a:p>
          <a:p>
            <a:endParaRPr lang="en-US" dirty="0"/>
          </a:p>
        </p:txBody>
      </p:sp>
      <p:pic>
        <p:nvPicPr>
          <p:cNvPr id="4" name="Picture 3"/>
          <p:cNvPicPr>
            <a:picLocks noChangeAspect="1"/>
          </p:cNvPicPr>
          <p:nvPr/>
        </p:nvPicPr>
        <p:blipFill>
          <a:blip r:embed="rId3"/>
          <a:stretch>
            <a:fillRect/>
          </a:stretch>
        </p:blipFill>
        <p:spPr>
          <a:xfrm>
            <a:off x="5977433" y="1372531"/>
            <a:ext cx="2514183" cy="2514600"/>
          </a:xfrm>
          <a:prstGeom prst="rect">
            <a:avLst/>
          </a:prstGeom>
        </p:spPr>
      </p:pic>
      <p:pic>
        <p:nvPicPr>
          <p:cNvPr id="8" name="Picture 7"/>
          <p:cNvPicPr>
            <a:picLocks noChangeAspect="1"/>
          </p:cNvPicPr>
          <p:nvPr/>
        </p:nvPicPr>
        <p:blipFill>
          <a:blip r:embed="rId4"/>
          <a:stretch>
            <a:fillRect/>
          </a:stretch>
        </p:blipFill>
        <p:spPr>
          <a:xfrm>
            <a:off x="5977433" y="4029075"/>
            <a:ext cx="2514183" cy="2514600"/>
          </a:xfrm>
          <a:prstGeom prst="rect">
            <a:avLst/>
          </a:prstGeom>
        </p:spPr>
      </p:pic>
    </p:spTree>
    <p:extLst>
      <p:ext uri="{BB962C8B-B14F-4D97-AF65-F5344CB8AC3E}">
        <p14:creationId xmlns:p14="http://schemas.microsoft.com/office/powerpoint/2010/main" val="14454194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Many, Varieties</a:t>
            </a:r>
            <a:endParaRPr lang="en-US" dirty="0"/>
          </a:p>
        </p:txBody>
      </p:sp>
      <p:sp>
        <p:nvSpPr>
          <p:cNvPr id="3" name="Content Placeholder 2"/>
          <p:cNvSpPr>
            <a:spLocks noGrp="1"/>
          </p:cNvSpPr>
          <p:nvPr>
            <p:ph idx="1"/>
          </p:nvPr>
        </p:nvSpPr>
        <p:spPr>
          <a:xfrm>
            <a:off x="336550" y="1273175"/>
            <a:ext cx="4562021" cy="5270500"/>
          </a:xfrm>
        </p:spPr>
        <p:txBody>
          <a:bodyPr/>
          <a:lstStyle/>
          <a:p>
            <a:pPr>
              <a:lnSpc>
                <a:spcPct val="100000"/>
              </a:lnSpc>
              <a:spcBef>
                <a:spcPts val="0"/>
              </a:spcBef>
              <a:spcAft>
                <a:spcPts val="0"/>
              </a:spcAft>
              <a:buFont typeface="Arial" panose="020B0604020202020204" pitchFamily="34" charset="0"/>
              <a:buChar char="•"/>
            </a:pPr>
            <a:r>
              <a:rPr lang="en-US" sz="2200" dirty="0"/>
              <a:t>About 250 documented </a:t>
            </a:r>
            <a:r>
              <a:rPr lang="en-US" sz="2200" dirty="0" smtClean="0"/>
              <a:t>varieties </a:t>
            </a:r>
            <a:r>
              <a:rPr lang="en-US" sz="2200" dirty="0"/>
              <a:t>(Valentine)</a:t>
            </a:r>
          </a:p>
          <a:p>
            <a:pPr>
              <a:lnSpc>
                <a:spcPct val="100000"/>
              </a:lnSpc>
              <a:spcBef>
                <a:spcPts val="0"/>
              </a:spcBef>
              <a:spcAft>
                <a:spcPts val="0"/>
              </a:spcAft>
              <a:buFont typeface="Arial" panose="020B0604020202020204" pitchFamily="34" charset="0"/>
              <a:buChar char="•"/>
            </a:pPr>
            <a:r>
              <a:rPr lang="en-US" sz="2200" dirty="0" smtClean="0"/>
              <a:t>Over </a:t>
            </a:r>
            <a:r>
              <a:rPr lang="en-US" sz="2200" dirty="0"/>
              <a:t>500 recorded varieties (Crain)</a:t>
            </a:r>
          </a:p>
          <a:p>
            <a:pPr>
              <a:lnSpc>
                <a:spcPct val="100000"/>
              </a:lnSpc>
              <a:spcBef>
                <a:spcPts val="0"/>
              </a:spcBef>
              <a:spcAft>
                <a:spcPts val="0"/>
              </a:spcAft>
              <a:buFont typeface="Arial" panose="020B0604020202020204" pitchFamily="34" charset="0"/>
              <a:buChar char="•"/>
            </a:pPr>
            <a:r>
              <a:rPr lang="en-US" sz="2200" dirty="0" err="1" smtClean="0"/>
              <a:t>Overdates</a:t>
            </a:r>
            <a:endParaRPr lang="en-US" sz="2200" dirty="0"/>
          </a:p>
          <a:p>
            <a:pPr>
              <a:lnSpc>
                <a:spcPct val="100000"/>
              </a:lnSpc>
              <a:spcBef>
                <a:spcPts val="0"/>
              </a:spcBef>
              <a:spcAft>
                <a:spcPts val="0"/>
              </a:spcAft>
              <a:buFont typeface="Arial" panose="020B0604020202020204" pitchFamily="34" charset="0"/>
              <a:buChar char="•"/>
            </a:pPr>
            <a:r>
              <a:rPr lang="en-US" sz="2200" dirty="0" smtClean="0"/>
              <a:t>Misplaced dates</a:t>
            </a:r>
            <a:endParaRPr lang="en-US" sz="2200" dirty="0"/>
          </a:p>
          <a:p>
            <a:pPr>
              <a:lnSpc>
                <a:spcPct val="100000"/>
              </a:lnSpc>
              <a:spcBef>
                <a:spcPts val="0"/>
              </a:spcBef>
              <a:spcAft>
                <a:spcPts val="0"/>
              </a:spcAft>
              <a:buFont typeface="Arial" panose="020B0604020202020204" pitchFamily="34" charset="0"/>
              <a:buChar char="•"/>
            </a:pPr>
            <a:r>
              <a:rPr lang="en-US" sz="2200" dirty="0" smtClean="0"/>
              <a:t>Repunched </a:t>
            </a:r>
            <a:r>
              <a:rPr lang="en-US" sz="2200" dirty="0"/>
              <a:t>dates</a:t>
            </a:r>
          </a:p>
          <a:p>
            <a:pPr>
              <a:lnSpc>
                <a:spcPct val="100000"/>
              </a:lnSpc>
              <a:spcBef>
                <a:spcPts val="0"/>
              </a:spcBef>
              <a:spcAft>
                <a:spcPts val="0"/>
              </a:spcAft>
              <a:buFont typeface="Arial" panose="020B0604020202020204" pitchFamily="34" charset="0"/>
              <a:buChar char="•"/>
            </a:pPr>
            <a:r>
              <a:rPr lang="en-US" sz="2200" dirty="0" smtClean="0"/>
              <a:t>Doubled </a:t>
            </a:r>
            <a:r>
              <a:rPr lang="en-US" sz="2200" dirty="0"/>
              <a:t>dies</a:t>
            </a:r>
          </a:p>
          <a:p>
            <a:pPr>
              <a:lnSpc>
                <a:spcPct val="100000"/>
              </a:lnSpc>
              <a:spcBef>
                <a:spcPts val="0"/>
              </a:spcBef>
              <a:spcAft>
                <a:spcPts val="0"/>
              </a:spcAft>
              <a:buFont typeface="Arial" panose="020B0604020202020204" pitchFamily="34" charset="0"/>
              <a:buChar char="•"/>
            </a:pPr>
            <a:r>
              <a:rPr lang="en-US" sz="2200" dirty="0" smtClean="0"/>
              <a:t>Date </a:t>
            </a:r>
            <a:r>
              <a:rPr lang="en-US" sz="2200" dirty="0"/>
              <a:t>and </a:t>
            </a:r>
            <a:r>
              <a:rPr lang="en-US" sz="2200" dirty="0" smtClean="0"/>
              <a:t>Mintmark </a:t>
            </a:r>
            <a:r>
              <a:rPr lang="en-US" sz="2200" dirty="0"/>
              <a:t>size variations</a:t>
            </a:r>
          </a:p>
          <a:p>
            <a:pPr>
              <a:lnSpc>
                <a:spcPct val="100000"/>
              </a:lnSpc>
              <a:spcBef>
                <a:spcPts val="0"/>
              </a:spcBef>
              <a:spcAft>
                <a:spcPts val="0"/>
              </a:spcAft>
              <a:buFont typeface="Arial" panose="020B0604020202020204" pitchFamily="34" charset="0"/>
              <a:buChar char="•"/>
            </a:pPr>
            <a:r>
              <a:rPr lang="en-US" sz="2200" dirty="0" smtClean="0"/>
              <a:t>Repunched mintmarks</a:t>
            </a:r>
          </a:p>
          <a:p>
            <a:pPr>
              <a:lnSpc>
                <a:spcPct val="100000"/>
              </a:lnSpc>
              <a:spcBef>
                <a:spcPts val="0"/>
              </a:spcBef>
              <a:spcAft>
                <a:spcPts val="0"/>
              </a:spcAft>
              <a:buFont typeface="Arial" panose="020B0604020202020204" pitchFamily="34" charset="0"/>
              <a:buChar char="•"/>
            </a:pPr>
            <a:r>
              <a:rPr lang="en-US" sz="2200" dirty="0"/>
              <a:t>Hub </a:t>
            </a:r>
            <a:r>
              <a:rPr lang="en-US" sz="2200" dirty="0" smtClean="0"/>
              <a:t>changes</a:t>
            </a:r>
            <a:endParaRPr lang="en-US" sz="2200" dirty="0"/>
          </a:p>
          <a:p>
            <a:pPr>
              <a:lnSpc>
                <a:spcPct val="100000"/>
              </a:lnSpc>
              <a:spcBef>
                <a:spcPts val="0"/>
              </a:spcBef>
              <a:spcAft>
                <a:spcPts val="0"/>
              </a:spcAft>
              <a:buFont typeface="Arial" panose="020B0604020202020204" pitchFamily="34" charset="0"/>
              <a:buChar char="•"/>
            </a:pPr>
            <a:r>
              <a:rPr lang="en-US" sz="2200" dirty="0" smtClean="0"/>
              <a:t>Major </a:t>
            </a:r>
            <a:r>
              <a:rPr lang="en-US" sz="2200" dirty="0"/>
              <a:t>die cracks, cuds</a:t>
            </a:r>
          </a:p>
          <a:p>
            <a:pPr>
              <a:lnSpc>
                <a:spcPct val="100000"/>
              </a:lnSpc>
              <a:spcBef>
                <a:spcPts val="0"/>
              </a:spcBef>
              <a:spcAft>
                <a:spcPts val="0"/>
              </a:spcAft>
              <a:buFont typeface="Arial" panose="020B0604020202020204" pitchFamily="34" charset="0"/>
              <a:buChar char="•"/>
            </a:pPr>
            <a:r>
              <a:rPr lang="en-US" sz="2200" dirty="0" smtClean="0"/>
              <a:t>Errors</a:t>
            </a:r>
            <a:endParaRPr lang="en-US" sz="2200" dirty="0"/>
          </a:p>
          <a:p>
            <a:endParaRPr lang="en-US" dirty="0"/>
          </a:p>
        </p:txBody>
      </p:sp>
      <p:pic>
        <p:nvPicPr>
          <p:cNvPr id="5" name="Picture 2" descr="http://dyn2.heritagestatic.com/lf?set=path%5B6%2F7%2F0%2F5%2F6705472%5D&amp;call=url%5Bfile%3Aproduct.chain%5D"/>
          <p:cNvPicPr>
            <a:picLocks noChangeAspect="1" noChangeArrowheads="1"/>
          </p:cNvPicPr>
          <p:nvPr/>
        </p:nvPicPr>
        <p:blipFill>
          <a:blip r:embed="rId3">
            <a:extLst>
              <a:ext uri="{28A0092B-C50C-407E-A947-70E740481C1C}">
                <a14:useLocalDpi xmlns:a14="http://schemas.microsoft.com/office/drawing/2010/main" val="0"/>
              </a:ext>
            </a:extLst>
          </a:blip>
          <a:srcRect l="34364" t="80388" r="34122" b="5475"/>
          <a:stretch>
            <a:fillRect/>
          </a:stretch>
        </p:blipFill>
        <p:spPr bwMode="auto">
          <a:xfrm>
            <a:off x="5251905" y="1260058"/>
            <a:ext cx="3252015" cy="145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251905" y="2918117"/>
            <a:ext cx="3255022" cy="1746000"/>
          </a:xfrm>
          <a:prstGeom prst="rect">
            <a:avLst/>
          </a:prstGeom>
        </p:spPr>
      </p:pic>
      <p:pic>
        <p:nvPicPr>
          <p:cNvPr id="8" name="Picture 7"/>
          <p:cNvPicPr>
            <a:picLocks noChangeAspect="1"/>
          </p:cNvPicPr>
          <p:nvPr/>
        </p:nvPicPr>
        <p:blipFill>
          <a:blip r:embed="rId5"/>
          <a:stretch>
            <a:fillRect/>
          </a:stretch>
        </p:blipFill>
        <p:spPr>
          <a:xfrm>
            <a:off x="5251905" y="4814044"/>
            <a:ext cx="3252015" cy="1536129"/>
          </a:xfrm>
          <a:prstGeom prst="rect">
            <a:avLst/>
          </a:prstGeom>
        </p:spPr>
      </p:pic>
    </p:spTree>
    <p:extLst>
      <p:ext uri="{BB962C8B-B14F-4D97-AF65-F5344CB8AC3E}">
        <p14:creationId xmlns:p14="http://schemas.microsoft.com/office/powerpoint/2010/main" val="63796466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the Series</a:t>
            </a:r>
            <a:endParaRPr lang="en-US" dirty="0"/>
          </a:p>
        </p:txBody>
      </p:sp>
      <p:sp>
        <p:nvSpPr>
          <p:cNvPr id="3" name="Content Placeholder 2"/>
          <p:cNvSpPr>
            <a:spLocks noGrp="1"/>
          </p:cNvSpPr>
          <p:nvPr>
            <p:ph idx="1"/>
          </p:nvPr>
        </p:nvSpPr>
        <p:spPr>
          <a:xfrm>
            <a:off x="336550" y="1273175"/>
            <a:ext cx="8036741" cy="5270500"/>
          </a:xfrm>
        </p:spPr>
        <p:txBody>
          <a:bodyPr/>
          <a:lstStyle/>
          <a:p>
            <a:pPr marL="0" indent="0">
              <a:buNone/>
            </a:pPr>
            <a:r>
              <a:rPr lang="en-US" sz="2800" b="1" dirty="0" smtClean="0"/>
              <a:t>Collecting</a:t>
            </a:r>
          </a:p>
          <a:p>
            <a:r>
              <a:rPr lang="en-US" dirty="0" smtClean="0"/>
              <a:t>A complete date and mint set (minus 1870-S)    consists of 70 coins</a:t>
            </a:r>
          </a:p>
          <a:p>
            <a:r>
              <a:rPr lang="en-US" dirty="0" smtClean="0"/>
              <a:t>A complete sub-type set consists of 5 coins</a:t>
            </a:r>
            <a:endParaRPr lang="en-US" dirty="0"/>
          </a:p>
          <a:p>
            <a:endParaRPr lang="en-US" dirty="0" smtClean="0"/>
          </a:p>
          <a:p>
            <a:pPr marL="0" indent="0">
              <a:buNone/>
            </a:pPr>
            <a:r>
              <a:rPr lang="en-US" sz="2800" b="1" dirty="0" smtClean="0"/>
              <a:t>Difficult dates and stoppers</a:t>
            </a:r>
          </a:p>
          <a:p>
            <a:r>
              <a:rPr lang="en-US" dirty="0" smtClean="0"/>
              <a:t>Expensive dates – 1846, 1853-O No Arrows,      1863-1868 P issues</a:t>
            </a:r>
          </a:p>
          <a:p>
            <a:r>
              <a:rPr lang="en-US" dirty="0" smtClean="0"/>
              <a:t>Major varieties (examples) – 1844-O small-O,         1860 transitional pattern</a:t>
            </a:r>
          </a:p>
          <a:p>
            <a:r>
              <a:rPr lang="en-US" dirty="0" smtClean="0"/>
              <a:t>Stopper:  the unique 1870-S, not a regular issue</a:t>
            </a:r>
          </a:p>
          <a:p>
            <a:endParaRPr lang="en-US" dirty="0"/>
          </a:p>
          <a:p>
            <a:endParaRPr lang="en-US" b="1"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16</a:t>
            </a:fld>
            <a:endParaRPr lang="en-US" dirty="0"/>
          </a:p>
        </p:txBody>
      </p:sp>
    </p:spTree>
    <p:extLst>
      <p:ext uri="{BB962C8B-B14F-4D97-AF65-F5344CB8AC3E}">
        <p14:creationId xmlns:p14="http://schemas.microsoft.com/office/powerpoint/2010/main" val="83427415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Costs</a:t>
            </a:r>
            <a:endParaRPr lang="en-US" dirty="0"/>
          </a:p>
        </p:txBody>
      </p:sp>
      <p:sp>
        <p:nvSpPr>
          <p:cNvPr id="3" name="Content Placeholder 2"/>
          <p:cNvSpPr>
            <a:spLocks noGrp="1"/>
          </p:cNvSpPr>
          <p:nvPr>
            <p:ph idx="1"/>
          </p:nvPr>
        </p:nvSpPr>
        <p:spPr>
          <a:xfrm>
            <a:off x="336550" y="1273175"/>
            <a:ext cx="8394700" cy="1065076"/>
          </a:xfrm>
        </p:spPr>
        <p:txBody>
          <a:bodyPr/>
          <a:lstStyle/>
          <a:p>
            <a:r>
              <a:rPr lang="en-US" dirty="0" smtClean="0"/>
              <a:t>One of the “more affordable” sets to complete</a:t>
            </a:r>
          </a:p>
          <a:p>
            <a:r>
              <a:rPr lang="en-US" dirty="0" smtClean="0"/>
              <a:t>Type coins available for a modest cost</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17</a:t>
            </a:fld>
            <a:endParaRPr lang="en-US" dirty="0"/>
          </a:p>
        </p:txBody>
      </p:sp>
      <p:graphicFrame>
        <p:nvGraphicFramePr>
          <p:cNvPr id="5" name="Content Placeholder 3"/>
          <p:cNvGraphicFramePr>
            <a:graphicFrameLocks/>
          </p:cNvGraphicFramePr>
          <p:nvPr>
            <p:extLst/>
          </p:nvPr>
        </p:nvGraphicFramePr>
        <p:xfrm>
          <a:off x="336550" y="2795769"/>
          <a:ext cx="8394700" cy="1310640"/>
        </p:xfrm>
        <a:graphic>
          <a:graphicData uri="http://schemas.openxmlformats.org/drawingml/2006/table">
            <a:tbl>
              <a:tblPr/>
              <a:tblGrid>
                <a:gridCol w="2772410"/>
                <a:gridCol w="1162594"/>
                <a:gridCol w="862149"/>
                <a:gridCol w="1214846"/>
                <a:gridCol w="1084217"/>
                <a:gridCol w="1298484"/>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Narrow" panose="020B0606020202030204" pitchFamily="34" charset="0"/>
                          <a:cs typeface="Arial" panose="020B0604020202020204" pitchFamily="34" charset="0"/>
                        </a:rPr>
                        <a:t>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bl>
          </a:graphicData>
        </a:graphic>
      </p:graphicFrame>
    </p:spTree>
    <p:extLst>
      <p:ext uri="{BB962C8B-B14F-4D97-AF65-F5344CB8AC3E}">
        <p14:creationId xmlns:p14="http://schemas.microsoft.com/office/powerpoint/2010/main" val="5176805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18</a:t>
            </a:fld>
            <a:endParaRPr lang="en-US" dirty="0"/>
          </a:p>
        </p:txBody>
      </p:sp>
      <p:pic>
        <p:nvPicPr>
          <p:cNvPr id="7" name="Picture 4" descr="D:\userdata\qa1367\My Documents\temp\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1807516"/>
            <a:ext cx="2992891" cy="367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7483" y="1520133"/>
            <a:ext cx="2735063" cy="373507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991" y="1966764"/>
            <a:ext cx="2755900" cy="3517900"/>
          </a:xfrm>
          <a:prstGeom prst="rect">
            <a:avLst/>
          </a:prstGeom>
        </p:spPr>
      </p:pic>
    </p:spTree>
    <p:extLst>
      <p:ext uri="{BB962C8B-B14F-4D97-AF65-F5344CB8AC3E}">
        <p14:creationId xmlns:p14="http://schemas.microsoft.com/office/powerpoint/2010/main" val="32531829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sz="4400" dirty="0" smtClean="0"/>
              <a:t>Liberty </a:t>
            </a:r>
            <a:r>
              <a:rPr lang="en-US" sz="4400" dirty="0"/>
              <a:t>Seated Dimes</a:t>
            </a:r>
            <a:br>
              <a:rPr lang="en-US" sz="4400" dirty="0"/>
            </a:br>
            <a:r>
              <a:rPr lang="en-US" dirty="0" smtClean="0"/>
              <a:t>1837-1891</a:t>
            </a:r>
            <a:endParaRPr lang="en-US" dirty="0"/>
          </a:p>
        </p:txBody>
      </p:sp>
      <p:pic>
        <p:nvPicPr>
          <p:cNvPr id="6" name="Picture 41" descr="74cc_1a_ob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95" y="578237"/>
            <a:ext cx="2481554" cy="248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2" descr="74cc_1a_r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5" y="3246438"/>
            <a:ext cx="2481554" cy="248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9201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Liberty Seated Collectors Club</a:t>
            </a:r>
            <a:endParaRPr lang="en-US" dirty="0"/>
          </a:p>
        </p:txBody>
      </p:sp>
      <p:sp>
        <p:nvSpPr>
          <p:cNvPr id="3" name="Content Placeholder 2"/>
          <p:cNvSpPr>
            <a:spLocks noGrp="1"/>
          </p:cNvSpPr>
          <p:nvPr>
            <p:ph idx="1"/>
          </p:nvPr>
        </p:nvSpPr>
        <p:spPr/>
        <p:txBody>
          <a:bodyPr/>
          <a:lstStyle/>
          <a:p>
            <a:pPr defTabSz="914400">
              <a:lnSpc>
                <a:spcPct val="65000"/>
              </a:lnSpc>
              <a:spcBef>
                <a:spcPts val="600"/>
              </a:spcBef>
              <a:spcAft>
                <a:spcPts val="0"/>
              </a:spcAft>
              <a:buFont typeface="Arial" panose="020B0604020202020204" pitchFamily="34" charset="0"/>
              <a:buChar char="•"/>
            </a:pPr>
            <a:r>
              <a:rPr lang="en-US" dirty="0"/>
              <a:t>Founded during 1973 in </a:t>
            </a:r>
            <a:r>
              <a:rPr lang="en-US" dirty="0" err="1"/>
              <a:t>Bal</a:t>
            </a:r>
            <a:r>
              <a:rPr lang="en-US" dirty="0"/>
              <a:t> </a:t>
            </a:r>
            <a:r>
              <a:rPr lang="en-US" dirty="0" err="1"/>
              <a:t>Harbour</a:t>
            </a:r>
            <a:r>
              <a:rPr lang="en-US" dirty="0"/>
              <a:t>, Florida</a:t>
            </a:r>
          </a:p>
          <a:p>
            <a:pPr defTabSz="914400">
              <a:lnSpc>
                <a:spcPct val="85000"/>
              </a:lnSpc>
              <a:spcBef>
                <a:spcPts val="600"/>
              </a:spcBef>
              <a:spcAft>
                <a:spcPts val="0"/>
              </a:spcAft>
            </a:pPr>
            <a:r>
              <a:rPr lang="en-US" dirty="0" err="1" smtClean="0"/>
              <a:t>Kam</a:t>
            </a:r>
            <a:r>
              <a:rPr lang="en-US" dirty="0" smtClean="0"/>
              <a:t> </a:t>
            </a:r>
            <a:r>
              <a:rPr lang="en-US" dirty="0" err="1"/>
              <a:t>Ahwash</a:t>
            </a:r>
            <a:r>
              <a:rPr lang="en-US" dirty="0"/>
              <a:t> and John McCloskey past presidents</a:t>
            </a:r>
          </a:p>
          <a:p>
            <a:pPr defTabSz="914400">
              <a:lnSpc>
                <a:spcPct val="85000"/>
              </a:lnSpc>
              <a:spcBef>
                <a:spcPts val="600"/>
              </a:spcBef>
              <a:spcAft>
                <a:spcPts val="0"/>
              </a:spcAft>
            </a:pPr>
            <a:r>
              <a:rPr lang="en-US" dirty="0" smtClean="0"/>
              <a:t>600</a:t>
            </a:r>
            <a:r>
              <a:rPr lang="en-US" dirty="0"/>
              <a:t>+ members who enjoy seated coinage</a:t>
            </a:r>
          </a:p>
          <a:p>
            <a:pPr defTabSz="914400">
              <a:lnSpc>
                <a:spcPct val="85000"/>
              </a:lnSpc>
              <a:spcBef>
                <a:spcPts val="600"/>
              </a:spcBef>
              <a:spcAft>
                <a:spcPts val="0"/>
              </a:spcAft>
            </a:pPr>
            <a:r>
              <a:rPr lang="en-US" dirty="0" smtClean="0"/>
              <a:t>Liberty </a:t>
            </a:r>
            <a:r>
              <a:rPr lang="en-US" dirty="0"/>
              <a:t>Seated coinage experts</a:t>
            </a:r>
          </a:p>
          <a:p>
            <a:pPr defTabSz="914400">
              <a:lnSpc>
                <a:spcPct val="85000"/>
              </a:lnSpc>
              <a:spcBef>
                <a:spcPts val="600"/>
              </a:spcBef>
              <a:spcAft>
                <a:spcPts val="0"/>
              </a:spcAft>
            </a:pPr>
            <a:r>
              <a:rPr lang="en-US" dirty="0" smtClean="0"/>
              <a:t>Research</a:t>
            </a:r>
            <a:r>
              <a:rPr lang="en-US" dirty="0"/>
              <a:t>, education and social interactions</a:t>
            </a:r>
          </a:p>
          <a:p>
            <a:pPr defTabSz="914400">
              <a:lnSpc>
                <a:spcPct val="85000"/>
              </a:lnSpc>
              <a:spcBef>
                <a:spcPts val="600"/>
              </a:spcBef>
              <a:spcAft>
                <a:spcPts val="0"/>
              </a:spcAft>
            </a:pPr>
            <a:r>
              <a:rPr lang="en-US" dirty="0" smtClean="0"/>
              <a:t>Dues </a:t>
            </a:r>
            <a:r>
              <a:rPr lang="en-US" dirty="0"/>
              <a:t>are $</a:t>
            </a:r>
            <a:r>
              <a:rPr lang="en-US" dirty="0" smtClean="0"/>
              <a:t>25 </a:t>
            </a:r>
            <a:r>
              <a:rPr lang="en-US" dirty="0"/>
              <a:t>per year.  </a:t>
            </a:r>
          </a:p>
          <a:p>
            <a:pPr defTabSz="914400">
              <a:lnSpc>
                <a:spcPct val="85000"/>
              </a:lnSpc>
              <a:spcBef>
                <a:spcPts val="600"/>
              </a:spcBef>
              <a:spcAft>
                <a:spcPts val="0"/>
              </a:spcAft>
            </a:pPr>
            <a:r>
              <a:rPr lang="en-US" dirty="0" smtClean="0"/>
              <a:t>~ </a:t>
            </a:r>
            <a:r>
              <a:rPr lang="en-US" dirty="0"/>
              <a:t>20 Regional Meeting events per year</a:t>
            </a:r>
          </a:p>
          <a:p>
            <a:endParaRPr lang="en-US" dirty="0"/>
          </a:p>
        </p:txBody>
      </p:sp>
      <p:sp>
        <p:nvSpPr>
          <p:cNvPr id="4" name="Slide Number Placeholder 3"/>
          <p:cNvSpPr>
            <a:spLocks noGrp="1"/>
          </p:cNvSpPr>
          <p:nvPr>
            <p:ph type="sldNum" sz="quarter" idx="4"/>
          </p:nvPr>
        </p:nvSpPr>
        <p:spPr/>
        <p:txBody>
          <a:bodyPr/>
          <a:lstStyle/>
          <a:p>
            <a:r>
              <a:rPr lang="en-US" dirty="0" smtClean="0"/>
              <a:t>Page </a:t>
            </a:r>
            <a:fld id="{3D1BF224-251F-4D20-AF38-3F9EF8CEFB02}" type="slidenum">
              <a:rPr lang="en-US" smtClean="0"/>
              <a:pPr/>
              <a:t>2</a:t>
            </a:fld>
            <a:endParaRPr lang="en-US" dirty="0"/>
          </a:p>
        </p:txBody>
      </p:sp>
      <p:sp>
        <p:nvSpPr>
          <p:cNvPr id="6" name="Text Box 13"/>
          <p:cNvSpPr txBox="1">
            <a:spLocks noChangeArrowheads="1"/>
          </p:cNvSpPr>
          <p:nvPr/>
        </p:nvSpPr>
        <p:spPr bwMode="auto">
          <a:xfrm>
            <a:off x="4193177" y="4362969"/>
            <a:ext cx="480713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sm"/>
              </a14:hiddenLine>
            </a:ext>
          </a:extLst>
        </p:spPr>
        <p:txBody>
          <a:bodyPr wrap="square" lIns="0" tIns="0" rIns="0" b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ts val="0"/>
              </a:spcBef>
            </a:pPr>
            <a:r>
              <a:rPr lang="en-US" sz="2200" b="1" dirty="0" smtClean="0">
                <a:solidFill>
                  <a:schemeClr val="bg2"/>
                </a:solidFill>
                <a:latin typeface="Futura Hv" pitchFamily="34" charset="0"/>
              </a:rPr>
              <a:t>2019 </a:t>
            </a:r>
            <a:r>
              <a:rPr lang="en-US" sz="2200" b="1" dirty="0">
                <a:solidFill>
                  <a:schemeClr val="bg2"/>
                </a:solidFill>
                <a:latin typeface="Futura Hv" pitchFamily="34" charset="0"/>
              </a:rPr>
              <a:t>– </a:t>
            </a:r>
            <a:r>
              <a:rPr lang="en-US" sz="2200" b="1" dirty="0" smtClean="0">
                <a:solidFill>
                  <a:schemeClr val="bg2"/>
                </a:solidFill>
                <a:latin typeface="Futura Hv" pitchFamily="34" charset="0"/>
              </a:rPr>
              <a:t>2020 </a:t>
            </a:r>
            <a:r>
              <a:rPr lang="en-US" sz="2200" b="1" dirty="0">
                <a:solidFill>
                  <a:schemeClr val="bg2"/>
                </a:solidFill>
                <a:latin typeface="Futura Hv" pitchFamily="34" charset="0"/>
              </a:rPr>
              <a:t>Officers</a:t>
            </a:r>
          </a:p>
          <a:p>
            <a:pPr algn="l" eaLnBrk="1" hangingPunct="1">
              <a:spcBef>
                <a:spcPts val="0"/>
              </a:spcBef>
            </a:pPr>
            <a:r>
              <a:rPr lang="en-US" sz="2200" dirty="0">
                <a:solidFill>
                  <a:schemeClr val="bg2"/>
                </a:solidFill>
                <a:latin typeface="Futura Hv" pitchFamily="34" charset="0"/>
              </a:rPr>
              <a:t>Gerry Fortin, President</a:t>
            </a:r>
          </a:p>
          <a:p>
            <a:pPr algn="l" eaLnBrk="1" hangingPunct="1">
              <a:spcBef>
                <a:spcPts val="0"/>
              </a:spcBef>
            </a:pPr>
            <a:r>
              <a:rPr lang="en-US" sz="2200" dirty="0">
                <a:solidFill>
                  <a:schemeClr val="bg2"/>
                </a:solidFill>
              </a:rPr>
              <a:t>Len </a:t>
            </a:r>
            <a:r>
              <a:rPr lang="en-US" sz="2200" dirty="0" err="1">
                <a:solidFill>
                  <a:schemeClr val="bg2"/>
                </a:solidFill>
              </a:rPr>
              <a:t>Augsburger</a:t>
            </a:r>
            <a:r>
              <a:rPr lang="en-US" sz="2200" dirty="0">
                <a:solidFill>
                  <a:schemeClr val="bg2"/>
                </a:solidFill>
              </a:rPr>
              <a:t>, Vice </a:t>
            </a:r>
            <a:r>
              <a:rPr lang="en-US" sz="2200" dirty="0" smtClean="0">
                <a:solidFill>
                  <a:schemeClr val="bg2"/>
                </a:solidFill>
              </a:rPr>
              <a:t>President</a:t>
            </a:r>
          </a:p>
          <a:p>
            <a:pPr algn="l" eaLnBrk="1" hangingPunct="1">
              <a:spcBef>
                <a:spcPts val="0"/>
              </a:spcBef>
            </a:pPr>
            <a:r>
              <a:rPr lang="en-US" sz="2200" dirty="0" smtClean="0">
                <a:solidFill>
                  <a:schemeClr val="bg2"/>
                </a:solidFill>
                <a:latin typeface="Futura Hv" pitchFamily="34" charset="0"/>
              </a:rPr>
              <a:t>Dale Miller, Secretary/Treasurer</a:t>
            </a:r>
            <a:endParaRPr lang="en-US" sz="2200" dirty="0">
              <a:solidFill>
                <a:schemeClr val="bg2"/>
              </a:solidFill>
              <a:latin typeface="Futura Hv" pitchFamily="34" charset="0"/>
            </a:endParaRPr>
          </a:p>
          <a:p>
            <a:pPr algn="l" eaLnBrk="1" hangingPunct="1">
              <a:spcBef>
                <a:spcPts val="0"/>
              </a:spcBef>
            </a:pPr>
            <a:r>
              <a:rPr lang="en-US" sz="2200" dirty="0">
                <a:solidFill>
                  <a:schemeClr val="bg2"/>
                </a:solidFill>
                <a:latin typeface="Futura Hv" pitchFamily="34" charset="0"/>
              </a:rPr>
              <a:t>Bill </a:t>
            </a:r>
            <a:r>
              <a:rPr lang="en-US" sz="2200" dirty="0" err="1">
                <a:solidFill>
                  <a:schemeClr val="bg2"/>
                </a:solidFill>
                <a:latin typeface="Futura Hv" pitchFamily="34" charset="0"/>
              </a:rPr>
              <a:t>Bugert</a:t>
            </a:r>
            <a:r>
              <a:rPr lang="en-US" sz="2200" dirty="0">
                <a:solidFill>
                  <a:schemeClr val="bg2"/>
                </a:solidFill>
                <a:latin typeface="Futura Hv" pitchFamily="34" charset="0"/>
              </a:rPr>
              <a:t>, </a:t>
            </a:r>
            <a:r>
              <a:rPr lang="en-US" sz="2200" dirty="0" smtClean="0">
                <a:solidFill>
                  <a:schemeClr val="bg2"/>
                </a:solidFill>
                <a:latin typeface="Futura Hv" pitchFamily="34" charset="0"/>
              </a:rPr>
              <a:t>Publications Editor </a:t>
            </a:r>
          </a:p>
          <a:p>
            <a:pPr algn="l" eaLnBrk="1" hangingPunct="1">
              <a:spcBef>
                <a:spcPct val="50000"/>
              </a:spcBef>
            </a:pPr>
            <a:endParaRPr lang="en-US" dirty="0">
              <a:solidFill>
                <a:schemeClr val="bg2"/>
              </a:solidFill>
              <a:latin typeface="Futura Hv" pitchFamily="34" charset="0"/>
            </a:endParaRPr>
          </a:p>
        </p:txBody>
      </p:sp>
      <p:pic>
        <p:nvPicPr>
          <p:cNvPr id="7" name="Picture 16" descr="LSCCmedal_TSob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46" y="4210749"/>
            <a:ext cx="18182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LSCCmedal_TSre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8334" y="4623434"/>
            <a:ext cx="182173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Go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389" y="2230722"/>
            <a:ext cx="1810972" cy="228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17071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56" y="344023"/>
            <a:ext cx="8079581" cy="582215"/>
          </a:xfrm>
        </p:spPr>
        <p:txBody>
          <a:bodyPr wrap="square" numCol="1" anchorCtr="0" compatLnSpc="1">
            <a:prstTxWarp prst="textNoShape">
              <a:avLst/>
            </a:prstTxWarp>
          </a:bodyPr>
          <a:lstStyle/>
          <a:p>
            <a:pPr eaLnBrk="1" hangingPunct="1">
              <a:defRPr/>
            </a:pPr>
            <a:r>
              <a:rPr lang="en-US" sz="3675" dirty="0"/>
              <a:t>Liberty Seated </a:t>
            </a:r>
            <a:r>
              <a:rPr lang="en-US" sz="3675" dirty="0" smtClean="0"/>
              <a:t>Dimes</a:t>
            </a:r>
            <a:endParaRPr lang="en-US" sz="3675" dirty="0"/>
          </a:p>
        </p:txBody>
      </p:sp>
      <p:pic>
        <p:nvPicPr>
          <p:cNvPr id="11267" name="Picture 11" descr="39o_1a_r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838" y="4151775"/>
            <a:ext cx="2316956"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0" descr="39o_1a_ob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838" y="1744095"/>
            <a:ext cx="2311003" cy="226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Content Placeholder 2"/>
          <p:cNvSpPr>
            <a:spLocks/>
          </p:cNvSpPr>
          <p:nvPr/>
        </p:nvSpPr>
        <p:spPr bwMode="auto">
          <a:xfrm>
            <a:off x="217885" y="1319349"/>
            <a:ext cx="6653178" cy="495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0488" indent="-9048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indent="-228600" algn="l" defTabSz="685800" eaLnBrk="1" hangingPunct="1">
              <a:lnSpc>
                <a:spcPct val="65000"/>
              </a:lnSpc>
              <a:spcBef>
                <a:spcPts val="600"/>
              </a:spcBef>
              <a:spcAft>
                <a:spcPts val="0"/>
              </a:spcAft>
              <a:buFont typeface="Arial" panose="020B0604020202020204" pitchFamily="34" charset="0"/>
              <a:buChar char="•"/>
            </a:pPr>
            <a:r>
              <a:rPr lang="en-US" dirty="0" smtClean="0">
                <a:solidFill>
                  <a:schemeClr val="bg2"/>
                </a:solidFill>
              </a:rPr>
              <a:t>Minted from 1837 to 1891</a:t>
            </a:r>
          </a:p>
          <a:p>
            <a:pPr marL="995362" lvl="1" indent="-342900" algn="l" defTabSz="685800" eaLnBrk="1" hangingPunct="1">
              <a:spcBef>
                <a:spcPts val="600"/>
              </a:spcBef>
              <a:spcAft>
                <a:spcPts val="0"/>
              </a:spcAft>
              <a:buFont typeface="Arial" panose="020B0604020202020204" pitchFamily="34" charset="0"/>
              <a:buChar char="−"/>
            </a:pPr>
            <a:r>
              <a:rPr lang="en-US" sz="2200" dirty="0" smtClean="0">
                <a:solidFill>
                  <a:schemeClr val="bg2"/>
                </a:solidFill>
              </a:rPr>
              <a:t>Proof strikes 1837 through 1891</a:t>
            </a:r>
          </a:p>
          <a:p>
            <a:pPr marL="228600" indent="-228600" algn="l" defTabSz="685800" eaLnBrk="1" hangingPunct="1">
              <a:spcBef>
                <a:spcPts val="900"/>
              </a:spcBef>
              <a:spcAft>
                <a:spcPts val="0"/>
              </a:spcAft>
              <a:buFont typeface="Arial" panose="020B0604020202020204" pitchFamily="34" charset="0"/>
              <a:buChar char="•"/>
            </a:pPr>
            <a:r>
              <a:rPr lang="en-US" dirty="0" smtClean="0">
                <a:solidFill>
                  <a:schemeClr val="bg2"/>
                </a:solidFill>
              </a:rPr>
              <a:t>Mints:  P, O, S, CC</a:t>
            </a:r>
            <a:endParaRPr lang="en-US" dirty="0">
              <a:solidFill>
                <a:schemeClr val="bg2"/>
              </a:solidFill>
            </a:endParaRPr>
          </a:p>
          <a:p>
            <a:pPr marL="228600" indent="-228600" algn="l" defTabSz="685800" eaLnBrk="1" hangingPunct="1">
              <a:spcBef>
                <a:spcPts val="900"/>
              </a:spcBef>
              <a:spcAft>
                <a:spcPts val="0"/>
              </a:spcAft>
              <a:buFont typeface="Arial" panose="020B0604020202020204" pitchFamily="34" charset="0"/>
              <a:buChar char="•"/>
            </a:pPr>
            <a:r>
              <a:rPr lang="en-US" dirty="0" smtClean="0">
                <a:solidFill>
                  <a:schemeClr val="bg2"/>
                </a:solidFill>
              </a:rPr>
              <a:t>6 major subtypes</a:t>
            </a:r>
          </a:p>
          <a:p>
            <a:pPr marL="881062" lvl="1" indent="-228600" algn="l" defTabSz="685800" eaLnBrk="1" hangingPunct="1">
              <a:spcBef>
                <a:spcPts val="300"/>
              </a:spcBef>
              <a:spcAft>
                <a:spcPts val="0"/>
              </a:spcAft>
              <a:buFont typeface="Arial" panose="020B0604020202020204" pitchFamily="34" charset="0"/>
              <a:buChar char="•"/>
            </a:pPr>
            <a:r>
              <a:rPr lang="en-US" sz="2000" dirty="0" smtClean="0">
                <a:solidFill>
                  <a:schemeClr val="bg2"/>
                </a:solidFill>
              </a:rPr>
              <a:t>No stars on obverse (1837, 1838-O)</a:t>
            </a:r>
          </a:p>
          <a:p>
            <a:pPr marL="881062" lvl="1" indent="-228600" algn="l" defTabSz="685800" eaLnBrk="1" hangingPunct="1">
              <a:spcBef>
                <a:spcPts val="300"/>
              </a:spcBef>
              <a:spcAft>
                <a:spcPts val="0"/>
              </a:spcAft>
              <a:buFont typeface="Arial" panose="020B0604020202020204" pitchFamily="34" charset="0"/>
              <a:buChar char="•"/>
            </a:pPr>
            <a:r>
              <a:rPr lang="en-US" sz="2000" dirty="0" smtClean="0">
                <a:solidFill>
                  <a:schemeClr val="bg2"/>
                </a:solidFill>
              </a:rPr>
              <a:t>Obverse stars, no drapery (1838-1840)</a:t>
            </a:r>
          </a:p>
          <a:p>
            <a:pPr marL="881062" lvl="1" indent="-228600" algn="l" defTabSz="685800" eaLnBrk="1" hangingPunct="1">
              <a:spcBef>
                <a:spcPts val="300"/>
              </a:spcBef>
              <a:spcAft>
                <a:spcPts val="0"/>
              </a:spcAft>
              <a:buFont typeface="Arial" panose="020B0604020202020204" pitchFamily="34" charset="0"/>
              <a:buChar char="•"/>
            </a:pPr>
            <a:r>
              <a:rPr lang="en-US" sz="2000" dirty="0" smtClean="0">
                <a:solidFill>
                  <a:schemeClr val="bg2"/>
                </a:solidFill>
              </a:rPr>
              <a:t>Obverse stars, drapery (1840-53, 1856-59)</a:t>
            </a:r>
          </a:p>
          <a:p>
            <a:pPr marL="881062" lvl="1" indent="-228600" algn="l" defTabSz="685800" eaLnBrk="1" hangingPunct="1">
              <a:spcBef>
                <a:spcPts val="300"/>
              </a:spcBef>
              <a:spcAft>
                <a:spcPts val="0"/>
              </a:spcAft>
              <a:buFont typeface="Arial" panose="020B0604020202020204" pitchFamily="34" charset="0"/>
              <a:buChar char="•"/>
            </a:pPr>
            <a:r>
              <a:rPr lang="en-US" sz="2000" dirty="0" smtClean="0">
                <a:solidFill>
                  <a:schemeClr val="bg2"/>
                </a:solidFill>
              </a:rPr>
              <a:t>Obverse stars, arrows at date (1853-55)</a:t>
            </a:r>
          </a:p>
          <a:p>
            <a:pPr marL="881062" lvl="1" indent="-228600" algn="l" defTabSz="685800" eaLnBrk="1" hangingPunct="1">
              <a:spcBef>
                <a:spcPts val="300"/>
              </a:spcBef>
              <a:spcAft>
                <a:spcPts val="0"/>
              </a:spcAft>
              <a:buFont typeface="Arial" panose="020B0604020202020204" pitchFamily="34" charset="0"/>
              <a:buChar char="•"/>
            </a:pPr>
            <a:r>
              <a:rPr lang="en-US" sz="2000" dirty="0" smtClean="0">
                <a:solidFill>
                  <a:schemeClr val="bg2"/>
                </a:solidFill>
              </a:rPr>
              <a:t>Legend on obverse (1860-73, 1875-91)</a:t>
            </a:r>
          </a:p>
          <a:p>
            <a:pPr marL="881062" lvl="1" indent="-228600" algn="l" defTabSz="685800" eaLnBrk="1" hangingPunct="1">
              <a:spcBef>
                <a:spcPts val="300"/>
              </a:spcBef>
              <a:spcAft>
                <a:spcPts val="0"/>
              </a:spcAft>
              <a:buFont typeface="Arial" panose="020B0604020202020204" pitchFamily="34" charset="0"/>
              <a:buChar char="•"/>
            </a:pPr>
            <a:r>
              <a:rPr lang="en-US" sz="2000" dirty="0" smtClean="0">
                <a:solidFill>
                  <a:schemeClr val="bg2"/>
                </a:solidFill>
              </a:rPr>
              <a:t>Legend obverse, arrows at date (1873-74)</a:t>
            </a:r>
          </a:p>
          <a:p>
            <a:pPr marL="228600" indent="-228600" algn="l" defTabSz="685800" eaLnBrk="1" hangingPunct="1">
              <a:spcBef>
                <a:spcPts val="900"/>
              </a:spcBef>
              <a:spcAft>
                <a:spcPts val="0"/>
              </a:spcAft>
              <a:buFont typeface="Arial" panose="020B0604020202020204" pitchFamily="34" charset="0"/>
              <a:buChar char="•"/>
            </a:pPr>
            <a:r>
              <a:rPr lang="en-US" dirty="0" smtClean="0">
                <a:solidFill>
                  <a:schemeClr val="bg2"/>
                </a:solidFill>
              </a:rPr>
              <a:t>A </a:t>
            </a:r>
            <a:r>
              <a:rPr lang="en-US" dirty="0">
                <a:solidFill>
                  <a:schemeClr val="bg2"/>
                </a:solidFill>
              </a:rPr>
              <a:t>very challenging set to collect</a:t>
            </a:r>
          </a:p>
        </p:txBody>
      </p:sp>
    </p:spTree>
    <p:extLst>
      <p:ext uri="{BB962C8B-B14F-4D97-AF65-F5344CB8AC3E}">
        <p14:creationId xmlns:p14="http://schemas.microsoft.com/office/powerpoint/2010/main" val="490213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11" descr="54o_2b_ob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149" y="1345474"/>
            <a:ext cx="2014402" cy="201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4332" y="357187"/>
            <a:ext cx="8079581" cy="633413"/>
          </a:xfrm>
        </p:spPr>
        <p:txBody>
          <a:bodyPr wrap="square" numCol="1" anchorCtr="0" compatLnSpc="1">
            <a:prstTxWarp prst="textNoShape">
              <a:avLst/>
            </a:prstTxWarp>
          </a:bodyPr>
          <a:lstStyle/>
          <a:p>
            <a:pPr eaLnBrk="1" hangingPunct="1">
              <a:defRPr/>
            </a:pPr>
            <a:r>
              <a:rPr lang="en-US" sz="3600" dirty="0"/>
              <a:t>Substantial </a:t>
            </a:r>
            <a:r>
              <a:rPr lang="en-US" sz="3600" dirty="0" smtClean="0"/>
              <a:t>number </a:t>
            </a:r>
            <a:r>
              <a:rPr lang="en-US" sz="3600" dirty="0"/>
              <a:t>of varieties</a:t>
            </a:r>
          </a:p>
        </p:txBody>
      </p:sp>
      <p:pic>
        <p:nvPicPr>
          <p:cNvPr id="13315" name="Picture 12" descr="75siw_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794" y="4377746"/>
            <a:ext cx="2312806" cy="230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64332" y="1345474"/>
            <a:ext cx="7709297" cy="4339761"/>
          </a:xfrm>
        </p:spPr>
        <p:txBody>
          <a:bodyPr>
            <a:normAutofit fontScale="92500" lnSpcReduction="10000"/>
          </a:bodyPr>
          <a:lstStyle/>
          <a:p>
            <a:pPr>
              <a:lnSpc>
                <a:spcPct val="120000"/>
              </a:lnSpc>
              <a:spcBef>
                <a:spcPts val="0"/>
              </a:spcBef>
              <a:spcAft>
                <a:spcPts val="0"/>
              </a:spcAft>
            </a:pPr>
            <a:r>
              <a:rPr lang="en-US" dirty="0" smtClean="0"/>
              <a:t>Greater than 1400 documented varieties (</a:t>
            </a:r>
            <a:r>
              <a:rPr lang="en-US" i="1" dirty="0" smtClean="0"/>
              <a:t>SeatedDimeVarieties.com</a:t>
            </a:r>
            <a:r>
              <a:rPr lang="en-US" dirty="0" smtClean="0"/>
              <a:t>)</a:t>
            </a:r>
          </a:p>
          <a:p>
            <a:pPr eaLnBrk="1" hangingPunct="1">
              <a:lnSpc>
                <a:spcPct val="120000"/>
              </a:lnSpc>
              <a:spcBef>
                <a:spcPts val="0"/>
              </a:spcBef>
              <a:spcAft>
                <a:spcPts val="0"/>
              </a:spcAft>
              <a:buFont typeface="Arial" panose="020B0604020202020204" pitchFamily="34" charset="0"/>
              <a:buChar char="•"/>
            </a:pPr>
            <a:r>
              <a:rPr lang="en-US" dirty="0" smtClean="0"/>
              <a:t>Top 100 Varieties set – NGC recognized</a:t>
            </a:r>
          </a:p>
          <a:p>
            <a:pPr eaLnBrk="1" hangingPunct="1">
              <a:lnSpc>
                <a:spcPct val="120000"/>
              </a:lnSpc>
              <a:spcBef>
                <a:spcPts val="0"/>
              </a:spcBef>
              <a:spcAft>
                <a:spcPts val="0"/>
              </a:spcAft>
              <a:buFont typeface="Arial" panose="020B0604020202020204" pitchFamily="34" charset="0"/>
              <a:buChar char="•"/>
            </a:pPr>
            <a:r>
              <a:rPr lang="en-US" dirty="0" smtClean="0"/>
              <a:t>Important shattered dies and terminal die states</a:t>
            </a:r>
          </a:p>
          <a:p>
            <a:pPr eaLnBrk="1" hangingPunct="1">
              <a:lnSpc>
                <a:spcPct val="120000"/>
              </a:lnSpc>
              <a:spcBef>
                <a:spcPts val="0"/>
              </a:spcBef>
              <a:spcAft>
                <a:spcPts val="0"/>
              </a:spcAft>
              <a:buFont typeface="Arial" panose="020B0604020202020204" pitchFamily="34" charset="0"/>
              <a:buChar char="•"/>
            </a:pPr>
            <a:r>
              <a:rPr lang="en-US" dirty="0" smtClean="0"/>
              <a:t>Date and mintmark size variations</a:t>
            </a:r>
          </a:p>
          <a:p>
            <a:pPr eaLnBrk="1" hangingPunct="1">
              <a:lnSpc>
                <a:spcPct val="120000"/>
              </a:lnSpc>
              <a:spcBef>
                <a:spcPts val="0"/>
              </a:spcBef>
              <a:spcAft>
                <a:spcPts val="0"/>
              </a:spcAft>
              <a:buFont typeface="Arial" panose="020B0604020202020204" pitchFamily="34" charset="0"/>
              <a:buChar char="•"/>
            </a:pPr>
            <a:r>
              <a:rPr lang="en-US" dirty="0" smtClean="0"/>
              <a:t>Misplaced dates</a:t>
            </a:r>
          </a:p>
          <a:p>
            <a:pPr eaLnBrk="1" hangingPunct="1">
              <a:lnSpc>
                <a:spcPct val="120000"/>
              </a:lnSpc>
              <a:spcBef>
                <a:spcPts val="0"/>
              </a:spcBef>
              <a:spcAft>
                <a:spcPts val="0"/>
              </a:spcAft>
              <a:buFont typeface="Arial" panose="020B0604020202020204" pitchFamily="34" charset="0"/>
              <a:buChar char="•"/>
            </a:pPr>
            <a:r>
              <a:rPr lang="en-US" dirty="0" smtClean="0"/>
              <a:t>Repunched dates and mintmarks</a:t>
            </a:r>
          </a:p>
          <a:p>
            <a:pPr eaLnBrk="1" hangingPunct="1">
              <a:lnSpc>
                <a:spcPct val="120000"/>
              </a:lnSpc>
              <a:spcBef>
                <a:spcPts val="0"/>
              </a:spcBef>
              <a:spcAft>
                <a:spcPts val="0"/>
              </a:spcAft>
              <a:buFont typeface="Arial" panose="020B0604020202020204" pitchFamily="34" charset="0"/>
              <a:buChar char="•"/>
            </a:pPr>
            <a:r>
              <a:rPr lang="en-US" dirty="0" smtClean="0"/>
              <a:t>Doubled dies</a:t>
            </a:r>
          </a:p>
          <a:p>
            <a:pPr eaLnBrk="1" hangingPunct="1">
              <a:lnSpc>
                <a:spcPct val="120000"/>
              </a:lnSpc>
              <a:spcBef>
                <a:spcPts val="0"/>
              </a:spcBef>
              <a:spcAft>
                <a:spcPts val="0"/>
              </a:spcAft>
              <a:buFont typeface="Arial" panose="020B0604020202020204" pitchFamily="34" charset="0"/>
              <a:buChar char="•"/>
            </a:pPr>
            <a:r>
              <a:rPr lang="en-US" dirty="0" smtClean="0"/>
              <a:t>Rotated reverse dies</a:t>
            </a:r>
          </a:p>
          <a:p>
            <a:pPr eaLnBrk="1" hangingPunct="1">
              <a:lnSpc>
                <a:spcPct val="120000"/>
              </a:lnSpc>
              <a:spcBef>
                <a:spcPts val="0"/>
              </a:spcBef>
              <a:spcAft>
                <a:spcPts val="0"/>
              </a:spcAft>
              <a:buFont typeface="Arial" panose="020B0604020202020204" pitchFamily="34" charset="0"/>
              <a:buChar char="•"/>
            </a:pPr>
            <a:r>
              <a:rPr lang="en-US" dirty="0" smtClean="0"/>
              <a:t>Hub changes</a:t>
            </a:r>
          </a:p>
          <a:p>
            <a:pPr eaLnBrk="1" hangingPunct="1">
              <a:lnSpc>
                <a:spcPct val="55000"/>
              </a:lnSpc>
              <a:buFont typeface="Arial" panose="020B0604020202020204" pitchFamily="34" charset="0"/>
              <a:buNone/>
            </a:pPr>
            <a:endParaRPr lang="en-US" dirty="0" smtClean="0"/>
          </a:p>
        </p:txBody>
      </p:sp>
      <p:pic>
        <p:nvPicPr>
          <p:cNvPr id="13317" name="Picture 10" descr="39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3652" y="3584121"/>
            <a:ext cx="2684737" cy="269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75340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the Series</a:t>
            </a:r>
            <a:endParaRPr lang="en-US" dirty="0"/>
          </a:p>
        </p:txBody>
      </p:sp>
      <p:sp>
        <p:nvSpPr>
          <p:cNvPr id="3" name="Content Placeholder 2"/>
          <p:cNvSpPr>
            <a:spLocks noGrp="1"/>
          </p:cNvSpPr>
          <p:nvPr>
            <p:ph idx="1"/>
          </p:nvPr>
        </p:nvSpPr>
        <p:spPr>
          <a:xfrm>
            <a:off x="336551" y="1273175"/>
            <a:ext cx="6547576" cy="5270500"/>
          </a:xfrm>
        </p:spPr>
        <p:txBody>
          <a:bodyPr/>
          <a:lstStyle/>
          <a:p>
            <a:pPr marL="0" indent="0">
              <a:buNone/>
            </a:pPr>
            <a:r>
              <a:rPr lang="en-US" sz="2800" b="1" dirty="0" smtClean="0"/>
              <a:t>Collecting</a:t>
            </a:r>
          </a:p>
          <a:p>
            <a:pPr marL="228600" indent="-228600" defTabSz="685800">
              <a:spcBef>
                <a:spcPts val="300"/>
              </a:spcBef>
              <a:spcAft>
                <a:spcPts val="0"/>
              </a:spcAft>
              <a:buFont typeface="Arial" panose="020B0604020202020204" pitchFamily="34" charset="0"/>
              <a:buChar char="•"/>
            </a:pPr>
            <a:r>
              <a:rPr lang="en-US" sz="2400" dirty="0"/>
              <a:t>Base business strike set contains 114 coins</a:t>
            </a:r>
          </a:p>
          <a:p>
            <a:pPr marL="228600" indent="-228600" defTabSz="685800">
              <a:spcBef>
                <a:spcPts val="300"/>
              </a:spcBef>
              <a:spcAft>
                <a:spcPts val="0"/>
              </a:spcAft>
              <a:buFont typeface="Arial" panose="020B0604020202020204" pitchFamily="34" charset="0"/>
              <a:buChar char="•"/>
            </a:pPr>
            <a:r>
              <a:rPr lang="en-US" sz="2400" dirty="0"/>
              <a:t>Adding Redbook varieties  leads to 121 coins</a:t>
            </a:r>
          </a:p>
          <a:p>
            <a:r>
              <a:rPr lang="en-US" sz="2400" dirty="0" smtClean="0"/>
              <a:t>A complete sub-type set consists of 6 coins</a:t>
            </a:r>
          </a:p>
          <a:p>
            <a:endParaRPr lang="en-US" dirty="0"/>
          </a:p>
          <a:p>
            <a:endParaRPr lang="en-US" dirty="0" smtClean="0"/>
          </a:p>
          <a:p>
            <a:pPr marL="0" indent="0">
              <a:buNone/>
            </a:pPr>
            <a:r>
              <a:rPr lang="en-US" sz="2800" b="1" dirty="0" smtClean="0"/>
              <a:t>Difficult dates and stoppers</a:t>
            </a:r>
          </a:p>
          <a:p>
            <a:r>
              <a:rPr lang="en-US" sz="2400" dirty="0" smtClean="0"/>
              <a:t>Key dates:  1871-CC, 1872-CC, 1873-CC, 1874-CC, 1885-S</a:t>
            </a:r>
          </a:p>
          <a:p>
            <a:r>
              <a:rPr lang="en-US" sz="2400" dirty="0" smtClean="0"/>
              <a:t>Challenging dates:  1846, </a:t>
            </a:r>
            <a:r>
              <a:rPr lang="en-US" sz="2400" dirty="0"/>
              <a:t>1856-S, 1859-S, 1860-O, </a:t>
            </a:r>
            <a:r>
              <a:rPr lang="en-US" sz="2400" dirty="0" smtClean="0"/>
              <a:t>1863-1867-P, 1870-S</a:t>
            </a:r>
          </a:p>
          <a:p>
            <a:r>
              <a:rPr lang="en-US" sz="2400" dirty="0" smtClean="0"/>
              <a:t>Stopper:  1873-CC No Arrows (unique)</a:t>
            </a:r>
          </a:p>
          <a:p>
            <a:endParaRPr lang="en-US" dirty="0"/>
          </a:p>
          <a:p>
            <a:endParaRPr lang="en-US" b="1"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22</a:t>
            </a:fld>
            <a:endParaRPr lang="en-US" dirty="0"/>
          </a:p>
        </p:txBody>
      </p:sp>
      <p:pic>
        <p:nvPicPr>
          <p:cNvPr id="5" name="Picture 41" descr="74cc_1a_ob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452" y="1793083"/>
            <a:ext cx="2140892" cy="214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2" descr="74cc_1a_r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127" y="4063876"/>
            <a:ext cx="2140892" cy="214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013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05" y="137024"/>
            <a:ext cx="8079581" cy="921544"/>
          </a:xfrm>
        </p:spPr>
        <p:txBody>
          <a:bodyPr/>
          <a:lstStyle/>
          <a:p>
            <a:pPr fontAlgn="auto">
              <a:spcAft>
                <a:spcPts val="0"/>
              </a:spcAft>
              <a:defRPr/>
            </a:pPr>
            <a:r>
              <a:rPr lang="en-US" b="1" dirty="0" smtClean="0"/>
              <a:t>Typical costs</a:t>
            </a:r>
            <a:endParaRPr lang="en-US" b="1" dirty="0"/>
          </a:p>
        </p:txBody>
      </p:sp>
      <p:pic>
        <p:nvPicPr>
          <p:cNvPr id="8" name="Picture 52" descr="53wa_3c_ob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958" y="3684094"/>
            <a:ext cx="2432454" cy="243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3" descr="74wa_7g_ob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208" y="3683726"/>
            <a:ext cx="2420722" cy="243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Content Placeholder 3"/>
          <p:cNvGraphicFramePr>
            <a:graphicFrameLocks/>
          </p:cNvGraphicFramePr>
          <p:nvPr>
            <p:extLst/>
          </p:nvPr>
        </p:nvGraphicFramePr>
        <p:xfrm>
          <a:off x="434795" y="1894591"/>
          <a:ext cx="8147502" cy="1310640"/>
        </p:xfrm>
        <a:graphic>
          <a:graphicData uri="http://schemas.openxmlformats.org/drawingml/2006/table">
            <a:tbl>
              <a:tblPr/>
              <a:tblGrid>
                <a:gridCol w="2933340"/>
                <a:gridCol w="1023969"/>
                <a:gridCol w="1023969"/>
                <a:gridCol w="997024"/>
                <a:gridCol w="1145230"/>
                <a:gridCol w="1023970"/>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67,000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130,000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bl>
          </a:graphicData>
        </a:graphic>
      </p:graphicFrame>
    </p:spTree>
    <p:extLst>
      <p:ext uri="{BB962C8B-B14F-4D97-AF65-F5344CB8AC3E}">
        <p14:creationId xmlns:p14="http://schemas.microsoft.com/office/powerpoint/2010/main" val="52943439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5395"/>
            <a:ext cx="7579519" cy="827383"/>
          </a:xfrm>
        </p:spPr>
        <p:txBody>
          <a:bodyPr wrap="square" numCol="1" anchorCtr="0" compatLnSpc="1">
            <a:prstTxWarp prst="textNoShape">
              <a:avLst/>
            </a:prstTxWarp>
          </a:bodyPr>
          <a:lstStyle/>
          <a:p>
            <a:pPr eaLnBrk="1" hangingPunct="1">
              <a:defRPr/>
            </a:pPr>
            <a:r>
              <a:rPr lang="en-US" b="1" dirty="0" smtClean="0"/>
              <a:t>Dime References</a:t>
            </a:r>
          </a:p>
        </p:txBody>
      </p:sp>
      <p:pic>
        <p:nvPicPr>
          <p:cNvPr id="15364" name="Picture 8" descr="boo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6" y="1800225"/>
            <a:ext cx="2355056" cy="305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78" y="1829992"/>
            <a:ext cx="2345531" cy="300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5195" y="1933303"/>
            <a:ext cx="3745972" cy="240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type="none" w="lg" len="sm"/>
              </a14:hiddenLine>
            </a:ext>
          </a:extLst>
        </p:spPr>
      </p:pic>
      <p:sp>
        <p:nvSpPr>
          <p:cNvPr id="15367" name="Rectangle 7"/>
          <p:cNvSpPr>
            <a:spLocks noChangeArrowheads="1"/>
          </p:cNvSpPr>
          <p:nvPr/>
        </p:nvSpPr>
        <p:spPr bwMode="auto">
          <a:xfrm>
            <a:off x="2693500" y="4915036"/>
            <a:ext cx="2512218"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r>
              <a:rPr lang="en-US" sz="1600" b="1" dirty="0">
                <a:solidFill>
                  <a:schemeClr val="bg2"/>
                </a:solidFill>
              </a:rPr>
              <a:t>The Complete Guide to Liberty Seated Dimes</a:t>
            </a:r>
          </a:p>
          <a:p>
            <a:pPr defTabSz="685800" eaLnBrk="1" hangingPunct="1">
              <a:spcBef>
                <a:spcPts val="300"/>
              </a:spcBef>
            </a:pPr>
            <a:r>
              <a:rPr lang="en-US" sz="1600" dirty="0">
                <a:solidFill>
                  <a:schemeClr val="bg2"/>
                </a:solidFill>
              </a:rPr>
              <a:t>Brian Greer, 1992</a:t>
            </a:r>
          </a:p>
        </p:txBody>
      </p:sp>
      <p:sp>
        <p:nvSpPr>
          <p:cNvPr id="15368" name="Rectangle 5"/>
          <p:cNvSpPr>
            <a:spLocks noChangeArrowheads="1"/>
          </p:cNvSpPr>
          <p:nvPr/>
        </p:nvSpPr>
        <p:spPr bwMode="auto">
          <a:xfrm>
            <a:off x="114572" y="4916091"/>
            <a:ext cx="2502693" cy="11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r>
              <a:rPr lang="en-US" sz="1600" b="1" dirty="0">
                <a:solidFill>
                  <a:schemeClr val="bg2"/>
                </a:solidFill>
              </a:rPr>
              <a:t>Encyclopedia of United States Liberty Seated Dimes, 1837-1891</a:t>
            </a:r>
          </a:p>
          <a:p>
            <a:pPr defTabSz="685800" eaLnBrk="1" hangingPunct="1">
              <a:spcBef>
                <a:spcPts val="300"/>
              </a:spcBef>
            </a:pPr>
            <a:r>
              <a:rPr lang="en-US" sz="1600" dirty="0">
                <a:solidFill>
                  <a:schemeClr val="bg2"/>
                </a:solidFill>
              </a:rPr>
              <a:t>Kamal M. </a:t>
            </a:r>
            <a:r>
              <a:rPr lang="en-US" sz="1600" dirty="0" err="1">
                <a:solidFill>
                  <a:schemeClr val="bg2"/>
                </a:solidFill>
              </a:rPr>
              <a:t>Ahwash</a:t>
            </a:r>
            <a:r>
              <a:rPr lang="en-US" sz="1600" dirty="0">
                <a:solidFill>
                  <a:schemeClr val="bg2"/>
                </a:solidFill>
              </a:rPr>
              <a:t>, 1977</a:t>
            </a:r>
          </a:p>
        </p:txBody>
      </p:sp>
      <p:sp>
        <p:nvSpPr>
          <p:cNvPr id="15369" name="Rectangle 16"/>
          <p:cNvSpPr>
            <a:spLocks noChangeArrowheads="1"/>
          </p:cNvSpPr>
          <p:nvPr/>
        </p:nvSpPr>
        <p:spPr bwMode="auto">
          <a:xfrm>
            <a:off x="5412584" y="4623198"/>
            <a:ext cx="3458764"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hangingPunct="1"/>
            <a:r>
              <a:rPr lang="en-US" sz="1600" b="1" dirty="0">
                <a:solidFill>
                  <a:schemeClr val="bg2"/>
                </a:solidFill>
              </a:rPr>
              <a:t>The Definitive Resource for Liberty Seated Dime Variety Collectors</a:t>
            </a:r>
          </a:p>
          <a:p>
            <a:pPr defTabSz="685800" eaLnBrk="1" hangingPunct="1">
              <a:spcBef>
                <a:spcPts val="300"/>
              </a:spcBef>
            </a:pPr>
            <a:r>
              <a:rPr lang="en-US" sz="1600" dirty="0">
                <a:solidFill>
                  <a:schemeClr val="bg2"/>
                </a:solidFill>
              </a:rPr>
              <a:t>Gerry Fortin, </a:t>
            </a:r>
            <a:r>
              <a:rPr lang="en-US" sz="1600" dirty="0" smtClean="0">
                <a:solidFill>
                  <a:schemeClr val="bg2"/>
                </a:solidFill>
              </a:rPr>
              <a:t>2004-2015 http</a:t>
            </a:r>
            <a:r>
              <a:rPr lang="en-US" sz="1600" dirty="0">
                <a:solidFill>
                  <a:schemeClr val="bg2"/>
                </a:solidFill>
              </a:rPr>
              <a:t>://www.seateddimevarieties.com</a:t>
            </a:r>
          </a:p>
        </p:txBody>
      </p:sp>
    </p:spTree>
    <p:extLst>
      <p:ext uri="{BB962C8B-B14F-4D97-AF65-F5344CB8AC3E}">
        <p14:creationId xmlns:p14="http://schemas.microsoft.com/office/powerpoint/2010/main" val="380959771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513909" y="450850"/>
            <a:ext cx="5538652" cy="2795588"/>
          </a:xfrm>
        </p:spPr>
        <p:txBody>
          <a:bodyPr/>
          <a:lstStyle/>
          <a:p>
            <a:r>
              <a:rPr lang="en-US" sz="4400" dirty="0" smtClean="0"/>
              <a:t>Double Dimes – Twenty-cent Pieces</a:t>
            </a:r>
            <a:br>
              <a:rPr lang="en-US" sz="4400" dirty="0" smtClean="0"/>
            </a:br>
            <a:r>
              <a:rPr lang="en-US" sz="3600" dirty="0" smtClean="0"/>
              <a:t>1875-1878</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11" y="710690"/>
            <a:ext cx="2518955" cy="25357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10" y="3581856"/>
            <a:ext cx="2518955" cy="2518955"/>
          </a:xfrm>
          <a:prstGeom prst="rect">
            <a:avLst/>
          </a:prstGeom>
        </p:spPr>
      </p:pic>
    </p:spTree>
    <p:extLst>
      <p:ext uri="{BB962C8B-B14F-4D97-AF65-F5344CB8AC3E}">
        <p14:creationId xmlns:p14="http://schemas.microsoft.com/office/powerpoint/2010/main" val="79871474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53" y="270973"/>
            <a:ext cx="8079581" cy="582215"/>
          </a:xfrm>
        </p:spPr>
        <p:txBody>
          <a:bodyPr wrap="square" numCol="1" anchorCtr="0" compatLnSpc="1">
            <a:prstTxWarp prst="textNoShape">
              <a:avLst/>
            </a:prstTxWarp>
          </a:bodyPr>
          <a:lstStyle/>
          <a:p>
            <a:pPr eaLnBrk="1" hangingPunct="1"/>
            <a:r>
              <a:rPr lang="en-US" sz="3675" dirty="0" smtClean="0"/>
              <a:t>Why the Double Dime?</a:t>
            </a:r>
            <a:endParaRPr lang="en-US" sz="3675" dirty="0"/>
          </a:p>
        </p:txBody>
      </p:sp>
      <p:sp>
        <p:nvSpPr>
          <p:cNvPr id="22532" name="TextBox 11"/>
          <p:cNvSpPr txBox="1">
            <a:spLocks noChangeArrowheads="1"/>
          </p:cNvSpPr>
          <p:nvPr/>
        </p:nvSpPr>
        <p:spPr bwMode="auto">
          <a:xfrm>
            <a:off x="375353" y="1433275"/>
            <a:ext cx="6495710"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2600" dirty="0">
                <a:solidFill>
                  <a:schemeClr val="bg2"/>
                </a:solidFill>
              </a:rPr>
              <a:t>The </a:t>
            </a:r>
            <a:r>
              <a:rPr lang="en-US" sz="2600" i="1" dirty="0">
                <a:solidFill>
                  <a:schemeClr val="bg2"/>
                </a:solidFill>
              </a:rPr>
              <a:t>excuse </a:t>
            </a:r>
          </a:p>
          <a:p>
            <a:pPr marL="228600" indent="-228600" algn="l" eaLnBrk="1" hangingPunct="1">
              <a:spcBef>
                <a:spcPts val="300"/>
              </a:spcBef>
              <a:buFont typeface="Arial" panose="020B0604020202020204" pitchFamily="34" charset="0"/>
              <a:buChar char="•"/>
            </a:pPr>
            <a:r>
              <a:rPr lang="en-US" dirty="0" smtClean="0">
                <a:solidFill>
                  <a:schemeClr val="bg2"/>
                </a:solidFill>
              </a:rPr>
              <a:t>Nevada Senator </a:t>
            </a:r>
            <a:r>
              <a:rPr lang="en-US" dirty="0">
                <a:solidFill>
                  <a:schemeClr val="bg2"/>
                </a:solidFill>
              </a:rPr>
              <a:t>John Percival Jones: </a:t>
            </a:r>
            <a:r>
              <a:rPr lang="en-US" dirty="0" smtClean="0">
                <a:solidFill>
                  <a:schemeClr val="bg2"/>
                </a:solidFill>
              </a:rPr>
              <a:t>  short-changing rampant out </a:t>
            </a:r>
            <a:r>
              <a:rPr lang="en-US" dirty="0">
                <a:solidFill>
                  <a:schemeClr val="bg2"/>
                </a:solidFill>
              </a:rPr>
              <a:t>west without the silver half dime</a:t>
            </a:r>
          </a:p>
          <a:p>
            <a:pPr marL="571500" lvl="1" indent="-342900" algn="l" eaLnBrk="1" hangingPunct="1">
              <a:spcBef>
                <a:spcPts val="300"/>
              </a:spcBef>
              <a:buFont typeface="Arial" panose="020B0604020202020204" pitchFamily="34" charset="0"/>
              <a:buChar char="−"/>
            </a:pPr>
            <a:r>
              <a:rPr lang="en-US" sz="2200" dirty="0" smtClean="0">
                <a:solidFill>
                  <a:schemeClr val="bg2"/>
                </a:solidFill>
              </a:rPr>
              <a:t>Buy 10¢ item, pay with a quarter, get a dime for change, losing 5 cents in the transaction</a:t>
            </a:r>
          </a:p>
          <a:p>
            <a:pPr algn="l" eaLnBrk="1" hangingPunct="1"/>
            <a:r>
              <a:rPr lang="en-US" sz="2600" dirty="0" smtClean="0">
                <a:solidFill>
                  <a:schemeClr val="bg2"/>
                </a:solidFill>
              </a:rPr>
              <a:t>The </a:t>
            </a:r>
            <a:r>
              <a:rPr lang="en-US" sz="2600" i="1" dirty="0">
                <a:solidFill>
                  <a:schemeClr val="bg2"/>
                </a:solidFill>
              </a:rPr>
              <a:t>real</a:t>
            </a:r>
            <a:r>
              <a:rPr lang="en-US" sz="2600" dirty="0">
                <a:solidFill>
                  <a:schemeClr val="bg2"/>
                </a:solidFill>
              </a:rPr>
              <a:t> reason</a:t>
            </a:r>
          </a:p>
          <a:p>
            <a:pPr marL="228600" indent="-228600" algn="l" eaLnBrk="1" hangingPunct="1">
              <a:spcBef>
                <a:spcPts val="300"/>
              </a:spcBef>
              <a:buFont typeface="Arial" panose="020B0604020202020204" pitchFamily="34" charset="0"/>
              <a:buChar char="•"/>
            </a:pPr>
            <a:r>
              <a:rPr lang="en-US" dirty="0">
                <a:solidFill>
                  <a:schemeClr val="bg2"/>
                </a:solidFill>
              </a:rPr>
              <a:t>Wanted a new reason for the U.S. Mint to purchase silver from the western mines</a:t>
            </a:r>
          </a:p>
          <a:p>
            <a:pPr marL="228600" indent="-228600" algn="l" eaLnBrk="1" hangingPunct="1">
              <a:spcBef>
                <a:spcPts val="300"/>
              </a:spcBef>
              <a:buFont typeface="Arial" panose="020B0604020202020204" pitchFamily="34" charset="0"/>
              <a:buChar char="•"/>
            </a:pPr>
            <a:r>
              <a:rPr lang="en-US" dirty="0">
                <a:solidFill>
                  <a:schemeClr val="bg2"/>
                </a:solidFill>
              </a:rPr>
              <a:t>Senator Jones had mine-owner friends, and had mining interests of his own</a:t>
            </a:r>
          </a:p>
        </p:txBody>
      </p:sp>
      <p:pic>
        <p:nvPicPr>
          <p:cNvPr id="5" name="Picture 4"/>
          <p:cNvPicPr>
            <a:picLocks noChangeAspect="1"/>
          </p:cNvPicPr>
          <p:nvPr/>
        </p:nvPicPr>
        <p:blipFill>
          <a:blip r:embed="rId3"/>
          <a:stretch>
            <a:fillRect/>
          </a:stretch>
        </p:blipFill>
        <p:spPr>
          <a:xfrm>
            <a:off x="6819032" y="2595790"/>
            <a:ext cx="2139314" cy="2707730"/>
          </a:xfrm>
          <a:prstGeom prst="rect">
            <a:avLst/>
          </a:prstGeom>
        </p:spPr>
      </p:pic>
    </p:spTree>
    <p:extLst>
      <p:ext uri="{BB962C8B-B14F-4D97-AF65-F5344CB8AC3E}">
        <p14:creationId xmlns:p14="http://schemas.microsoft.com/office/powerpoint/2010/main" val="131590949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23549" y="1344860"/>
            <a:ext cx="7815602" cy="1676841"/>
          </a:xfrm>
          <a:prstGeom prst="roundRect">
            <a:avLst/>
          </a:prstGeom>
          <a:solidFill>
            <a:schemeClr val="bg1">
              <a:lumMod val="40000"/>
              <a:lumOff val="60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1800">
              <a:solidFill>
                <a:schemeClr val="bg2"/>
              </a:solidFill>
              <a:latin typeface="Calibri Light" panose="020F0302020204030204" pitchFamily="34" charset="0"/>
            </a:endParaRPr>
          </a:p>
        </p:txBody>
      </p:sp>
      <p:sp>
        <p:nvSpPr>
          <p:cNvPr id="2" name="Title 1"/>
          <p:cNvSpPr>
            <a:spLocks noGrp="1"/>
          </p:cNvSpPr>
          <p:nvPr>
            <p:ph type="title"/>
          </p:nvPr>
        </p:nvSpPr>
        <p:spPr>
          <a:xfrm>
            <a:off x="359569" y="291772"/>
            <a:ext cx="8079581" cy="582215"/>
          </a:xfrm>
        </p:spPr>
        <p:txBody>
          <a:bodyPr wrap="square" numCol="1" anchorCtr="0" compatLnSpc="1">
            <a:prstTxWarp prst="textNoShape">
              <a:avLst/>
            </a:prstTxWarp>
          </a:bodyPr>
          <a:lstStyle/>
          <a:p>
            <a:pPr eaLnBrk="1" hangingPunct="1"/>
            <a:r>
              <a:rPr lang="en-US" sz="3675" dirty="0"/>
              <a:t>Double dimes 1875-1878</a:t>
            </a:r>
          </a:p>
        </p:txBody>
      </p:sp>
      <p:sp>
        <p:nvSpPr>
          <p:cNvPr id="23557" name="TextBox 5"/>
          <p:cNvSpPr txBox="1">
            <a:spLocks noChangeArrowheads="1"/>
          </p:cNvSpPr>
          <p:nvPr/>
        </p:nvSpPr>
        <p:spPr bwMode="auto">
          <a:xfrm>
            <a:off x="1004504" y="1339928"/>
            <a:ext cx="584006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ts val="0"/>
              </a:spcBef>
            </a:pPr>
            <a:r>
              <a:rPr lang="en-US" sz="2700" dirty="0" smtClean="0">
                <a:solidFill>
                  <a:schemeClr val="bg2"/>
                </a:solidFill>
              </a:rPr>
              <a:t>Minted </a:t>
            </a:r>
            <a:r>
              <a:rPr lang="en-US" sz="2700" dirty="0">
                <a:solidFill>
                  <a:schemeClr val="bg2"/>
                </a:solidFill>
              </a:rPr>
              <a:t>for circulation for only 2 years</a:t>
            </a:r>
          </a:p>
          <a:p>
            <a:pPr marL="228600" indent="-228600" algn="l" eaLnBrk="1" hangingPunct="1">
              <a:spcBef>
                <a:spcPts val="0"/>
              </a:spcBef>
              <a:buFont typeface="Arial" panose="020B0604020202020204" pitchFamily="34" charset="0"/>
              <a:buChar char="•"/>
            </a:pPr>
            <a:r>
              <a:rPr lang="en-US" dirty="0">
                <a:solidFill>
                  <a:schemeClr val="bg2"/>
                </a:solidFill>
              </a:rPr>
              <a:t>Plus 2 more years as proof-only issue</a:t>
            </a:r>
          </a:p>
          <a:p>
            <a:pPr marL="228600" indent="-228600" algn="l" eaLnBrk="1" hangingPunct="1">
              <a:spcBef>
                <a:spcPts val="0"/>
              </a:spcBef>
              <a:buFont typeface="Arial" panose="020B0604020202020204" pitchFamily="34" charset="0"/>
              <a:buChar char="•"/>
            </a:pPr>
            <a:r>
              <a:rPr lang="en-US" dirty="0">
                <a:solidFill>
                  <a:schemeClr val="bg2"/>
                </a:solidFill>
              </a:rPr>
              <a:t>Biggest flop in U.S coinage history</a:t>
            </a:r>
            <a:r>
              <a:rPr lang="en-US" dirty="0" smtClean="0">
                <a:solidFill>
                  <a:schemeClr val="bg2"/>
                </a:solidFill>
              </a:rPr>
              <a:t>…</a:t>
            </a:r>
          </a:p>
          <a:p>
            <a:pPr marL="228600" indent="-228600" algn="l" eaLnBrk="1" hangingPunct="1">
              <a:spcBef>
                <a:spcPts val="0"/>
              </a:spcBef>
              <a:buFont typeface="Arial" panose="020B0604020202020204" pitchFamily="34" charset="0"/>
              <a:buChar char="•"/>
            </a:pPr>
            <a:r>
              <a:rPr lang="en-US" dirty="0" smtClean="0">
                <a:solidFill>
                  <a:schemeClr val="bg2"/>
                </a:solidFill>
              </a:rPr>
              <a:t>You can judge why…</a:t>
            </a:r>
            <a:endParaRPr lang="en-US" dirty="0">
              <a:solidFill>
                <a:schemeClr val="bg2"/>
              </a:solidFill>
            </a:endParaRPr>
          </a:p>
        </p:txBody>
      </p:sp>
      <p:pic>
        <p:nvPicPr>
          <p:cNvPr id="2355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604" y="3221730"/>
            <a:ext cx="2561034"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8366" y="3221730"/>
            <a:ext cx="2561034"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6138" y="3399133"/>
            <a:ext cx="2380060" cy="23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2566" y="3403896"/>
            <a:ext cx="2380059" cy="23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2677886" y="5687752"/>
            <a:ext cx="4822305" cy="582421"/>
          </a:xfrm>
        </p:spPr>
        <p:txBody>
          <a:bodyPr/>
          <a:lstStyle/>
          <a:p>
            <a:pPr marL="0" indent="0" eaLnBrk="1" hangingPunct="1">
              <a:buNone/>
            </a:pPr>
            <a:r>
              <a:rPr lang="en-US" sz="2400" dirty="0"/>
              <a:t> </a:t>
            </a:r>
            <a:r>
              <a:rPr lang="en-US" sz="2000" b="1" dirty="0" smtClean="0"/>
              <a:t>Quarter                         20-cent Piece</a:t>
            </a:r>
            <a:endParaRPr lang="en-US" sz="2000" b="1" dirty="0"/>
          </a:p>
        </p:txBody>
      </p:sp>
    </p:spTree>
    <p:extLst>
      <p:ext uri="{BB962C8B-B14F-4D97-AF65-F5344CB8AC3E}">
        <p14:creationId xmlns:p14="http://schemas.microsoft.com/office/powerpoint/2010/main" val="2654888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the Series</a:t>
            </a:r>
            <a:endParaRPr lang="en-US" dirty="0"/>
          </a:p>
        </p:txBody>
      </p:sp>
      <p:sp>
        <p:nvSpPr>
          <p:cNvPr id="3" name="Content Placeholder 2"/>
          <p:cNvSpPr>
            <a:spLocks noGrp="1"/>
          </p:cNvSpPr>
          <p:nvPr>
            <p:ph idx="1"/>
          </p:nvPr>
        </p:nvSpPr>
        <p:spPr>
          <a:xfrm>
            <a:off x="336551" y="1162594"/>
            <a:ext cx="6547576" cy="5381081"/>
          </a:xfrm>
        </p:spPr>
        <p:txBody>
          <a:bodyPr/>
          <a:lstStyle/>
          <a:p>
            <a:pPr marL="0" indent="0">
              <a:buNone/>
            </a:pPr>
            <a:r>
              <a:rPr lang="en-US" sz="2800" b="1" dirty="0" smtClean="0"/>
              <a:t>Collecting</a:t>
            </a:r>
          </a:p>
          <a:p>
            <a:pPr marL="228600" indent="-228600" defTabSz="685800">
              <a:spcBef>
                <a:spcPts val="300"/>
              </a:spcBef>
              <a:spcAft>
                <a:spcPts val="0"/>
              </a:spcAft>
              <a:buFont typeface="Arial" panose="020B0604020202020204" pitchFamily="34" charset="0"/>
              <a:buChar char="•"/>
            </a:pPr>
            <a:r>
              <a:rPr lang="en-US" sz="2400" dirty="0" smtClean="0"/>
              <a:t>Often collected as a type coin</a:t>
            </a:r>
          </a:p>
          <a:p>
            <a:pPr marL="228600" indent="-228600" defTabSz="685800">
              <a:spcBef>
                <a:spcPts val="300"/>
              </a:spcBef>
              <a:spcAft>
                <a:spcPts val="0"/>
              </a:spcAft>
              <a:buFont typeface="Arial" panose="020B0604020202020204" pitchFamily="34" charset="0"/>
              <a:buChar char="•"/>
            </a:pPr>
            <a:r>
              <a:rPr lang="en-US" sz="2400" dirty="0" smtClean="0"/>
              <a:t>Base circulation </a:t>
            </a:r>
            <a:r>
              <a:rPr lang="en-US" sz="2400" dirty="0"/>
              <a:t>strike set contains </a:t>
            </a:r>
            <a:r>
              <a:rPr lang="en-US" sz="2400" dirty="0" smtClean="0"/>
              <a:t>4 </a:t>
            </a:r>
            <a:r>
              <a:rPr lang="en-US" sz="2400" dirty="0"/>
              <a:t>coins</a:t>
            </a:r>
          </a:p>
          <a:p>
            <a:pPr marL="228600" indent="-228600" defTabSz="685800">
              <a:spcBef>
                <a:spcPts val="300"/>
              </a:spcBef>
              <a:spcAft>
                <a:spcPts val="0"/>
              </a:spcAft>
              <a:buFont typeface="Arial" panose="020B0604020202020204" pitchFamily="34" charset="0"/>
              <a:buChar char="•"/>
            </a:pPr>
            <a:r>
              <a:rPr lang="en-US" sz="2400" dirty="0" smtClean="0"/>
              <a:t>Adding proof-only issues makes it 6 coins</a:t>
            </a:r>
          </a:p>
          <a:p>
            <a:pPr marL="228600" indent="-228600" defTabSz="685800">
              <a:spcBef>
                <a:spcPts val="300"/>
              </a:spcBef>
              <a:spcAft>
                <a:spcPts val="0"/>
              </a:spcAft>
              <a:buFont typeface="Arial" panose="020B0604020202020204" pitchFamily="34" charset="0"/>
              <a:buChar char="•"/>
            </a:pPr>
            <a:r>
              <a:rPr lang="en-US" sz="2400" dirty="0" smtClean="0"/>
              <a:t>Very reasonable set to complete</a:t>
            </a:r>
          </a:p>
          <a:p>
            <a:pPr marL="228600" indent="-228600" defTabSz="685800">
              <a:spcBef>
                <a:spcPts val="300"/>
              </a:spcBef>
              <a:spcAft>
                <a:spcPts val="0"/>
              </a:spcAft>
              <a:buFont typeface="Arial" panose="020B0604020202020204" pitchFamily="34" charset="0"/>
              <a:buChar char="•"/>
            </a:pPr>
            <a:r>
              <a:rPr lang="en-US" sz="2400" dirty="0" smtClean="0"/>
              <a:t>Die marriage set also very manageable</a:t>
            </a:r>
            <a:endParaRPr lang="en-US" sz="2400" dirty="0"/>
          </a:p>
          <a:p>
            <a:r>
              <a:rPr lang="en-US" sz="2400" dirty="0" smtClean="0"/>
              <a:t>1876-CC is a legendary rarity, and not a regular issue</a:t>
            </a:r>
            <a:endParaRPr lang="en-US" sz="1200" dirty="0" smtClean="0"/>
          </a:p>
          <a:p>
            <a:pPr marL="0" indent="0">
              <a:spcBef>
                <a:spcPts val="900"/>
              </a:spcBef>
              <a:spcAft>
                <a:spcPts val="0"/>
              </a:spcAft>
              <a:buNone/>
            </a:pPr>
            <a:r>
              <a:rPr lang="en-US" sz="2800" b="1" dirty="0" smtClean="0"/>
              <a:t>Dates and stoppers</a:t>
            </a:r>
          </a:p>
          <a:p>
            <a:pPr>
              <a:spcBef>
                <a:spcPts val="300"/>
              </a:spcBef>
              <a:spcAft>
                <a:spcPts val="0"/>
              </a:spcAft>
            </a:pPr>
            <a:r>
              <a:rPr lang="en-US" sz="2400" dirty="0" smtClean="0"/>
              <a:t>Common dates:  1875-S, 1875-CC</a:t>
            </a:r>
          </a:p>
          <a:p>
            <a:pPr>
              <a:spcBef>
                <a:spcPts val="300"/>
              </a:spcBef>
              <a:spcAft>
                <a:spcPts val="0"/>
              </a:spcAft>
            </a:pPr>
            <a:r>
              <a:rPr lang="en-US" sz="2400" dirty="0" smtClean="0"/>
              <a:t>Challenging dates:  1875-P, 1876-P</a:t>
            </a:r>
          </a:p>
          <a:p>
            <a:pPr>
              <a:spcBef>
                <a:spcPts val="300"/>
              </a:spcBef>
              <a:spcAft>
                <a:spcPts val="0"/>
              </a:spcAft>
            </a:pPr>
            <a:r>
              <a:rPr lang="en-US" sz="2400" dirty="0" smtClean="0"/>
              <a:t>Expensive dates:  1877, 1878 </a:t>
            </a:r>
            <a:r>
              <a:rPr lang="en-US" sz="2200" dirty="0" smtClean="0"/>
              <a:t>(proofs only)</a:t>
            </a:r>
          </a:p>
          <a:p>
            <a:pPr>
              <a:spcBef>
                <a:spcPts val="300"/>
              </a:spcBef>
              <a:spcAft>
                <a:spcPts val="0"/>
              </a:spcAft>
            </a:pPr>
            <a:r>
              <a:rPr lang="en-US" sz="2400" dirty="0"/>
              <a:t>S</a:t>
            </a:r>
            <a:r>
              <a:rPr lang="en-US" sz="2400" dirty="0" smtClean="0"/>
              <a:t>topper:  1876-CC (fewer than 20 known)</a:t>
            </a:r>
            <a:endParaRPr lang="en-US" b="1"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28</a:t>
            </a:fld>
            <a:endParaRPr lang="en-US" dirty="0"/>
          </a:p>
        </p:txBody>
      </p:sp>
      <p:pic>
        <p:nvPicPr>
          <p:cNvPr id="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579" y="1303223"/>
            <a:ext cx="2485006" cy="248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579" y="3955646"/>
            <a:ext cx="2485006" cy="248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58108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620" y="259556"/>
            <a:ext cx="8079581" cy="633413"/>
          </a:xfrm>
        </p:spPr>
        <p:txBody>
          <a:bodyPr/>
          <a:lstStyle/>
          <a:p>
            <a:pPr fontAlgn="auto">
              <a:spcAft>
                <a:spcPts val="0"/>
              </a:spcAft>
              <a:defRPr/>
            </a:pPr>
            <a:r>
              <a:rPr lang="en-US" b="1" dirty="0" smtClean="0"/>
              <a:t>Varieties</a:t>
            </a:r>
            <a:endParaRPr lang="en-US" b="1" dirty="0"/>
          </a:p>
        </p:txBody>
      </p:sp>
      <p:sp>
        <p:nvSpPr>
          <p:cNvPr id="26627" name="Content Placeholder 2"/>
          <p:cNvSpPr>
            <a:spLocks noGrp="1"/>
          </p:cNvSpPr>
          <p:nvPr>
            <p:ph idx="1"/>
          </p:nvPr>
        </p:nvSpPr>
        <p:spPr>
          <a:xfrm>
            <a:off x="257959" y="1411097"/>
            <a:ext cx="3895726" cy="3112032"/>
          </a:xfrm>
        </p:spPr>
        <p:txBody>
          <a:bodyPr/>
          <a:lstStyle/>
          <a:p>
            <a:pPr marL="0" indent="0">
              <a:lnSpc>
                <a:spcPct val="65000"/>
              </a:lnSpc>
              <a:spcBef>
                <a:spcPts val="900"/>
              </a:spcBef>
              <a:buNone/>
            </a:pPr>
            <a:r>
              <a:rPr lang="en-US" dirty="0" smtClean="0">
                <a:solidFill>
                  <a:srgbClr val="000000"/>
                </a:solidFill>
              </a:rPr>
              <a:t>Many for a short series</a:t>
            </a:r>
          </a:p>
          <a:p>
            <a:pPr>
              <a:lnSpc>
                <a:spcPct val="65000"/>
              </a:lnSpc>
              <a:spcBef>
                <a:spcPts val="900"/>
              </a:spcBef>
              <a:buFont typeface="Arial" panose="020B0604020202020204" pitchFamily="34" charset="0"/>
              <a:buChar char="•"/>
            </a:pPr>
            <a:r>
              <a:rPr lang="en-US" sz="2400" dirty="0" smtClean="0">
                <a:solidFill>
                  <a:srgbClr val="000000"/>
                </a:solidFill>
              </a:rPr>
              <a:t>6 </a:t>
            </a:r>
            <a:r>
              <a:rPr lang="en-US" sz="2400" dirty="0">
                <a:solidFill>
                  <a:srgbClr val="000000"/>
                </a:solidFill>
              </a:rPr>
              <a:t>misplaced dates</a:t>
            </a:r>
          </a:p>
          <a:p>
            <a:pPr>
              <a:lnSpc>
                <a:spcPct val="65000"/>
              </a:lnSpc>
              <a:spcBef>
                <a:spcPts val="900"/>
              </a:spcBef>
              <a:buFont typeface="Arial" panose="020B0604020202020204" pitchFamily="34" charset="0"/>
              <a:buChar char="•"/>
            </a:pPr>
            <a:r>
              <a:rPr lang="en-US" sz="2400" dirty="0" smtClean="0">
                <a:solidFill>
                  <a:srgbClr val="000000"/>
                </a:solidFill>
              </a:rPr>
              <a:t>4 </a:t>
            </a:r>
            <a:r>
              <a:rPr lang="en-US" sz="2400" dirty="0">
                <a:solidFill>
                  <a:srgbClr val="000000"/>
                </a:solidFill>
              </a:rPr>
              <a:t>repunched mintmarks</a:t>
            </a:r>
          </a:p>
          <a:p>
            <a:pPr>
              <a:lnSpc>
                <a:spcPct val="65000"/>
              </a:lnSpc>
              <a:spcBef>
                <a:spcPts val="900"/>
              </a:spcBef>
              <a:buFont typeface="Arial" panose="020B0604020202020204" pitchFamily="34" charset="0"/>
              <a:buChar char="•"/>
            </a:pPr>
            <a:r>
              <a:rPr lang="en-US" sz="2400" dirty="0" smtClean="0">
                <a:solidFill>
                  <a:srgbClr val="000000"/>
                </a:solidFill>
              </a:rPr>
              <a:t>2 </a:t>
            </a:r>
            <a:r>
              <a:rPr lang="en-US" sz="2400" dirty="0">
                <a:solidFill>
                  <a:srgbClr val="000000"/>
                </a:solidFill>
              </a:rPr>
              <a:t>doubled dies</a:t>
            </a:r>
          </a:p>
          <a:p>
            <a:pPr>
              <a:lnSpc>
                <a:spcPct val="65000"/>
              </a:lnSpc>
              <a:spcBef>
                <a:spcPts val="900"/>
              </a:spcBef>
              <a:buFont typeface="Arial" panose="020B0604020202020204" pitchFamily="34" charset="0"/>
              <a:buChar char="•"/>
            </a:pPr>
            <a:r>
              <a:rPr lang="en-US" sz="2400" dirty="0" smtClean="0">
                <a:solidFill>
                  <a:srgbClr val="000000"/>
                </a:solidFill>
              </a:rPr>
              <a:t>28 </a:t>
            </a:r>
            <a:r>
              <a:rPr lang="en-US" sz="2400" dirty="0">
                <a:solidFill>
                  <a:srgbClr val="000000"/>
                </a:solidFill>
              </a:rPr>
              <a:t>die marriages </a:t>
            </a:r>
            <a:endParaRPr lang="en-US" sz="2400" dirty="0" smtClean="0">
              <a:solidFill>
                <a:srgbClr val="000000"/>
              </a:solidFill>
            </a:endParaRPr>
          </a:p>
          <a:p>
            <a:pPr lvl="1">
              <a:lnSpc>
                <a:spcPct val="65000"/>
              </a:lnSpc>
              <a:spcBef>
                <a:spcPts val="900"/>
              </a:spcBef>
              <a:buFont typeface="Arial" panose="020B0604020202020204" pitchFamily="34" charset="0"/>
              <a:buChar char="−"/>
            </a:pPr>
            <a:r>
              <a:rPr lang="en-US" dirty="0" smtClean="0">
                <a:solidFill>
                  <a:srgbClr val="000000"/>
                </a:solidFill>
              </a:rPr>
              <a:t>27 </a:t>
            </a:r>
            <a:r>
              <a:rPr lang="en-US" dirty="0">
                <a:solidFill>
                  <a:srgbClr val="000000"/>
                </a:solidFill>
              </a:rPr>
              <a:t>excluding 1876-CC</a:t>
            </a:r>
          </a:p>
          <a:p>
            <a:pPr>
              <a:lnSpc>
                <a:spcPct val="65000"/>
              </a:lnSpc>
              <a:spcBef>
                <a:spcPts val="900"/>
              </a:spcBef>
              <a:buFont typeface="Arial" panose="020B0604020202020204" pitchFamily="34" charset="0"/>
              <a:buChar char="•"/>
            </a:pPr>
            <a:r>
              <a:rPr lang="en-US" sz="2400" dirty="0" smtClean="0">
                <a:solidFill>
                  <a:srgbClr val="000000"/>
                </a:solidFill>
              </a:rPr>
              <a:t>Major </a:t>
            </a:r>
            <a:r>
              <a:rPr lang="en-US" sz="2400" dirty="0">
                <a:solidFill>
                  <a:srgbClr val="000000"/>
                </a:solidFill>
              </a:rPr>
              <a:t>die cracks, cud</a:t>
            </a:r>
          </a:p>
          <a:p>
            <a:pPr eaLnBrk="1" hangingPunct="1">
              <a:lnSpc>
                <a:spcPct val="65000"/>
              </a:lnSpc>
              <a:buFont typeface="Arial" panose="020B0604020202020204" pitchFamily="34" charset="0"/>
              <a:buChar char="•"/>
            </a:pPr>
            <a:endParaRPr lang="en-US" sz="1650" dirty="0"/>
          </a:p>
        </p:txBody>
      </p:sp>
      <p:pic>
        <p:nvPicPr>
          <p:cNvPr id="2662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2138" y="4523128"/>
            <a:ext cx="3327797" cy="153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522" y="1636810"/>
            <a:ext cx="2157413" cy="235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4560" y="2829816"/>
            <a:ext cx="2672953" cy="113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4560" y="1636810"/>
            <a:ext cx="2650331" cy="111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119" y="4543835"/>
            <a:ext cx="3671888"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6923" y="4154708"/>
            <a:ext cx="1927622" cy="2384822"/>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75930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Award-winning Publications</a:t>
            </a:r>
            <a:endParaRPr lang="en-US" dirty="0"/>
          </a:p>
        </p:txBody>
      </p:sp>
      <p:sp>
        <p:nvSpPr>
          <p:cNvPr id="3" name="Content Placeholder 2"/>
          <p:cNvSpPr>
            <a:spLocks noGrp="1"/>
          </p:cNvSpPr>
          <p:nvPr>
            <p:ph idx="1"/>
          </p:nvPr>
        </p:nvSpPr>
        <p:spPr/>
        <p:txBody>
          <a:bodyPr/>
          <a:lstStyle/>
          <a:p>
            <a:pPr marL="0" indent="0">
              <a:buNone/>
            </a:pPr>
            <a:r>
              <a:rPr lang="en-US" b="1" dirty="0" smtClean="0"/>
              <a:t>Gobrecht Journal</a:t>
            </a:r>
            <a:endParaRPr lang="en-US" b="1" dirty="0"/>
          </a:p>
          <a:p>
            <a:pPr>
              <a:spcBef>
                <a:spcPts val="600"/>
              </a:spcBef>
              <a:spcAft>
                <a:spcPts val="0"/>
              </a:spcAft>
            </a:pPr>
            <a:r>
              <a:rPr lang="en-US" sz="2200" dirty="0"/>
              <a:t>Published 3 </a:t>
            </a:r>
            <a:r>
              <a:rPr lang="en-US" sz="2200" dirty="0" smtClean="0"/>
              <a:t>times </a:t>
            </a:r>
            <a:r>
              <a:rPr lang="en-US" sz="2200" dirty="0"/>
              <a:t>per year</a:t>
            </a:r>
          </a:p>
          <a:p>
            <a:pPr>
              <a:spcBef>
                <a:spcPts val="600"/>
              </a:spcBef>
              <a:spcAft>
                <a:spcPts val="0"/>
              </a:spcAft>
            </a:pPr>
            <a:r>
              <a:rPr lang="en-US" sz="2200" dirty="0" smtClean="0"/>
              <a:t>Bill </a:t>
            </a:r>
            <a:r>
              <a:rPr lang="en-US" sz="2200" dirty="0" err="1"/>
              <a:t>Bugert</a:t>
            </a:r>
            <a:r>
              <a:rPr lang="en-US" sz="2200" dirty="0"/>
              <a:t>, Editor</a:t>
            </a:r>
          </a:p>
          <a:p>
            <a:pPr>
              <a:spcBef>
                <a:spcPts val="600"/>
              </a:spcBef>
              <a:spcAft>
                <a:spcPts val="0"/>
              </a:spcAft>
            </a:pPr>
            <a:r>
              <a:rPr lang="en-US" sz="2200" dirty="0" smtClean="0"/>
              <a:t>Detailed </a:t>
            </a:r>
            <a:r>
              <a:rPr lang="en-US" sz="2200" dirty="0"/>
              <a:t>Research, Collecting Notes, Club Member Stories</a:t>
            </a:r>
          </a:p>
          <a:p>
            <a:pPr>
              <a:spcBef>
                <a:spcPts val="600"/>
              </a:spcBef>
              <a:spcAft>
                <a:spcPts val="0"/>
              </a:spcAft>
            </a:pPr>
            <a:r>
              <a:rPr lang="en-US" sz="2200" dirty="0" smtClean="0"/>
              <a:t>All </a:t>
            </a:r>
            <a:r>
              <a:rPr lang="en-US" sz="2200" dirty="0"/>
              <a:t>Color – November </a:t>
            </a:r>
            <a:r>
              <a:rPr lang="en-US" sz="2200" dirty="0" smtClean="0"/>
              <a:t>2014</a:t>
            </a:r>
            <a:endParaRPr lang="en-US" dirty="0"/>
          </a:p>
        </p:txBody>
      </p:sp>
      <p:sp>
        <p:nvSpPr>
          <p:cNvPr id="4" name="Content Placeholder 3"/>
          <p:cNvSpPr>
            <a:spLocks noGrp="1"/>
          </p:cNvSpPr>
          <p:nvPr>
            <p:ph idx="13"/>
          </p:nvPr>
        </p:nvSpPr>
        <p:spPr/>
        <p:txBody>
          <a:bodyPr/>
          <a:lstStyle/>
          <a:p>
            <a:pPr marL="0" indent="0">
              <a:buNone/>
            </a:pPr>
            <a:r>
              <a:rPr lang="en-US" b="1" dirty="0" smtClean="0"/>
              <a:t>E-Gobrecht</a:t>
            </a:r>
            <a:endParaRPr lang="en-US" b="1" dirty="0"/>
          </a:p>
          <a:p>
            <a:pPr>
              <a:spcBef>
                <a:spcPts val="600"/>
              </a:spcBef>
              <a:spcAft>
                <a:spcPts val="0"/>
              </a:spcAft>
            </a:pPr>
            <a:r>
              <a:rPr lang="en-US" sz="2200" dirty="0"/>
              <a:t>Published Monthly</a:t>
            </a:r>
          </a:p>
          <a:p>
            <a:pPr>
              <a:spcBef>
                <a:spcPts val="600"/>
              </a:spcBef>
              <a:spcAft>
                <a:spcPts val="0"/>
              </a:spcAft>
            </a:pPr>
            <a:r>
              <a:rPr lang="en-US" sz="2200" dirty="0" smtClean="0"/>
              <a:t>Bill </a:t>
            </a:r>
            <a:r>
              <a:rPr lang="en-US" sz="2200" dirty="0" err="1"/>
              <a:t>Bugert</a:t>
            </a:r>
            <a:r>
              <a:rPr lang="en-US" sz="2200" dirty="0"/>
              <a:t>, Editor</a:t>
            </a:r>
          </a:p>
          <a:p>
            <a:pPr>
              <a:spcBef>
                <a:spcPts val="600"/>
              </a:spcBef>
              <a:spcAft>
                <a:spcPts val="0"/>
              </a:spcAft>
            </a:pPr>
            <a:r>
              <a:rPr lang="en-US" sz="2200" dirty="0" smtClean="0"/>
              <a:t>Club </a:t>
            </a:r>
            <a:r>
              <a:rPr lang="en-US" sz="2200" dirty="0"/>
              <a:t>News, Auction Results. Short Articles, Monthly Columns</a:t>
            </a:r>
          </a:p>
          <a:p>
            <a:pPr>
              <a:spcBef>
                <a:spcPts val="600"/>
              </a:spcBef>
              <a:spcAft>
                <a:spcPts val="0"/>
              </a:spcAft>
            </a:pPr>
            <a:r>
              <a:rPr lang="en-US" sz="2200" dirty="0" smtClean="0"/>
              <a:t>Quick </a:t>
            </a:r>
            <a:r>
              <a:rPr lang="en-US" sz="2200" dirty="0"/>
              <a:t>and Easy Publishing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18" y="3703713"/>
            <a:ext cx="2286939" cy="2743200"/>
          </a:xfrm>
          <a:prstGeom prst="rect">
            <a:avLst/>
          </a:prstGeom>
        </p:spPr>
      </p:pic>
      <p:pic>
        <p:nvPicPr>
          <p:cNvPr id="7" name="Picture 6" descr="A picture containing coin&#10;&#10;Description automatically generated">
            <a:extLst>
              <a:ext uri="{FF2B5EF4-FFF2-40B4-BE49-F238E27FC236}">
                <a16:creationId xmlns="" xmlns:a16="http://schemas.microsoft.com/office/drawing/2014/main" id="{47A14DE3-B22B-429A-B403-5F19E262F5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8135" y="3703713"/>
            <a:ext cx="2072279" cy="2743200"/>
          </a:xfrm>
          <a:prstGeom prst="rect">
            <a:avLst/>
          </a:prstGeom>
        </p:spPr>
      </p:pic>
    </p:spTree>
    <p:extLst>
      <p:ext uri="{BB962C8B-B14F-4D97-AF65-F5344CB8AC3E}">
        <p14:creationId xmlns:p14="http://schemas.microsoft.com/office/powerpoint/2010/main" val="153816966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9051" y="4272780"/>
            <a:ext cx="17145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9334" y="241697"/>
            <a:ext cx="8079581" cy="633413"/>
          </a:xfrm>
        </p:spPr>
        <p:txBody>
          <a:bodyPr/>
          <a:lstStyle/>
          <a:p>
            <a:pPr fontAlgn="auto">
              <a:spcAft>
                <a:spcPts val="0"/>
              </a:spcAft>
              <a:defRPr/>
            </a:pPr>
            <a:r>
              <a:rPr lang="en-US" b="1" dirty="0" smtClean="0"/>
              <a:t>Errors and Exonumia</a:t>
            </a:r>
            <a:endParaRPr lang="en-US" b="1" dirty="0"/>
          </a:p>
        </p:txBody>
      </p:sp>
      <p:sp>
        <p:nvSpPr>
          <p:cNvPr id="27651" name="Content Placeholder 2"/>
          <p:cNvSpPr>
            <a:spLocks noGrp="1"/>
          </p:cNvSpPr>
          <p:nvPr>
            <p:ph idx="1"/>
          </p:nvPr>
        </p:nvSpPr>
        <p:spPr>
          <a:xfrm>
            <a:off x="185737" y="1476104"/>
            <a:ext cx="8786813" cy="977776"/>
          </a:xfrm>
        </p:spPr>
        <p:txBody>
          <a:bodyPr/>
          <a:lstStyle/>
          <a:p>
            <a:pPr>
              <a:lnSpc>
                <a:spcPct val="65000"/>
              </a:lnSpc>
              <a:spcBef>
                <a:spcPts val="900"/>
              </a:spcBef>
              <a:buFont typeface="Arial" panose="020B0604020202020204" pitchFamily="34" charset="0"/>
              <a:buChar char="•"/>
            </a:pPr>
            <a:r>
              <a:rPr lang="en-US" sz="2400" dirty="0">
                <a:solidFill>
                  <a:srgbClr val="000000"/>
                </a:solidFill>
              </a:rPr>
              <a:t> </a:t>
            </a:r>
            <a:r>
              <a:rPr lang="en-US" sz="2700" dirty="0">
                <a:solidFill>
                  <a:srgbClr val="000000"/>
                </a:solidFill>
              </a:rPr>
              <a:t>Due to short lifespan of series, errors are rare</a:t>
            </a:r>
          </a:p>
          <a:p>
            <a:pPr>
              <a:lnSpc>
                <a:spcPct val="65000"/>
              </a:lnSpc>
              <a:spcBef>
                <a:spcPts val="900"/>
              </a:spcBef>
              <a:buFont typeface="Arial" panose="020B0604020202020204" pitchFamily="34" charset="0"/>
              <a:buChar char="•"/>
            </a:pPr>
            <a:r>
              <a:rPr lang="en-US" sz="2700" dirty="0">
                <a:solidFill>
                  <a:srgbClr val="000000"/>
                </a:solidFill>
              </a:rPr>
              <a:t> Exonumia (love tokens, elongates, jewelry) hard to find</a:t>
            </a:r>
            <a:endParaRPr lang="en-US" dirty="0" smtClean="0"/>
          </a:p>
        </p:txBody>
      </p:sp>
      <p:pic>
        <p:nvPicPr>
          <p:cNvPr id="276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13486" y="3657601"/>
            <a:ext cx="2147888" cy="213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8369" y="2828925"/>
            <a:ext cx="160258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4868" y="4504135"/>
            <a:ext cx="2214563" cy="143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494" y="4275535"/>
            <a:ext cx="1740694" cy="172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0747" y="2682479"/>
            <a:ext cx="1525191" cy="151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806" y="2696766"/>
            <a:ext cx="1571625" cy="15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42308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05" y="137024"/>
            <a:ext cx="8079581" cy="921544"/>
          </a:xfrm>
        </p:spPr>
        <p:txBody>
          <a:bodyPr/>
          <a:lstStyle/>
          <a:p>
            <a:pPr fontAlgn="auto">
              <a:spcAft>
                <a:spcPts val="0"/>
              </a:spcAft>
              <a:defRPr/>
            </a:pPr>
            <a:r>
              <a:rPr lang="en-US" b="1" dirty="0" smtClean="0"/>
              <a:t>Typical costs</a:t>
            </a:r>
            <a:endParaRPr lang="en-US" b="1" dirty="0"/>
          </a:p>
        </p:txBody>
      </p:sp>
      <p:graphicFrame>
        <p:nvGraphicFramePr>
          <p:cNvPr id="10" name="Content Placeholder 3"/>
          <p:cNvGraphicFramePr>
            <a:graphicFrameLocks/>
          </p:cNvGraphicFramePr>
          <p:nvPr>
            <p:extLst/>
          </p:nvPr>
        </p:nvGraphicFramePr>
        <p:xfrm>
          <a:off x="434795" y="1894591"/>
          <a:ext cx="8147502" cy="2225040"/>
        </p:xfrm>
        <a:graphic>
          <a:graphicData uri="http://schemas.openxmlformats.org/drawingml/2006/table">
            <a:tbl>
              <a:tblPr/>
              <a:tblGrid>
                <a:gridCol w="2933340"/>
                <a:gridCol w="864231"/>
                <a:gridCol w="1018903"/>
                <a:gridCol w="953588"/>
                <a:gridCol w="1136469"/>
                <a:gridCol w="1240971"/>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 (1875-S)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All 4 circulation strikes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975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1,850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8,500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7,650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8,150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9,100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with 1876-CC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accent1"/>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accent1"/>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accent1"/>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accent1"/>
                          </a:solidFill>
                          <a:effectLst/>
                          <a:latin typeface="Arial Narrow" panose="020B0606020202030204" pitchFamily="34" charset="0"/>
                          <a:cs typeface="Arial" panose="020B0604020202020204" pitchFamily="34" charset="0"/>
                        </a:rPr>
                        <a:t>110,000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bl>
          </a:graphicData>
        </a:graphic>
      </p:graphicFrame>
      <p:sp>
        <p:nvSpPr>
          <p:cNvPr id="6" name="Content Placeholder 2"/>
          <p:cNvSpPr>
            <a:spLocks noGrp="1"/>
          </p:cNvSpPr>
          <p:nvPr>
            <p:ph idx="1"/>
          </p:nvPr>
        </p:nvSpPr>
        <p:spPr>
          <a:xfrm>
            <a:off x="275206" y="4767944"/>
            <a:ext cx="8672851" cy="977776"/>
          </a:xfrm>
        </p:spPr>
        <p:txBody>
          <a:bodyPr/>
          <a:lstStyle/>
          <a:p>
            <a:pPr>
              <a:lnSpc>
                <a:spcPct val="65000"/>
              </a:lnSpc>
              <a:spcBef>
                <a:spcPts val="900"/>
              </a:spcBef>
              <a:buClr>
                <a:srgbClr val="FF0000"/>
              </a:buClr>
              <a:buSzPct val="120000"/>
              <a:buFont typeface="Wingdings" panose="05000000000000000000" pitchFamily="2" charset="2"/>
              <a:buChar char="Ø"/>
            </a:pPr>
            <a:r>
              <a:rPr lang="en-US" sz="2400" dirty="0" smtClean="0">
                <a:solidFill>
                  <a:srgbClr val="000000"/>
                </a:solidFill>
              </a:rPr>
              <a:t>Impossible to find proof-only issues in G, nearly so in F or VF</a:t>
            </a:r>
          </a:p>
          <a:p>
            <a:pPr>
              <a:lnSpc>
                <a:spcPct val="65000"/>
              </a:lnSpc>
              <a:spcBef>
                <a:spcPts val="900"/>
              </a:spcBef>
              <a:buClr>
                <a:schemeClr val="accent1"/>
              </a:buClr>
              <a:buSzPct val="120000"/>
              <a:buFont typeface="Wingdings" panose="05000000000000000000" pitchFamily="2" charset="2"/>
              <a:buChar char="Ø"/>
            </a:pPr>
            <a:r>
              <a:rPr lang="en-US" sz="2400" dirty="0" smtClean="0">
                <a:solidFill>
                  <a:srgbClr val="000000"/>
                </a:solidFill>
              </a:rPr>
              <a:t>Circulated 1876-CC coins are of highest rarity</a:t>
            </a:r>
            <a:endParaRPr lang="en-US" sz="2400" dirty="0" smtClean="0"/>
          </a:p>
        </p:txBody>
      </p:sp>
    </p:spTree>
    <p:extLst>
      <p:ext uri="{BB962C8B-B14F-4D97-AF65-F5344CB8AC3E}">
        <p14:creationId xmlns:p14="http://schemas.microsoft.com/office/powerpoint/2010/main" val="358669771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62" y="116680"/>
            <a:ext cx="6816329" cy="912019"/>
          </a:xfrm>
        </p:spPr>
        <p:txBody>
          <a:bodyPr/>
          <a:lstStyle/>
          <a:p>
            <a:pPr fontAlgn="auto">
              <a:spcAft>
                <a:spcPts val="0"/>
              </a:spcAft>
              <a:defRPr/>
            </a:pPr>
            <a:r>
              <a:rPr lang="en-US" dirty="0"/>
              <a:t>R</a:t>
            </a:r>
            <a:r>
              <a:rPr lang="en-US" b="1" dirty="0" smtClean="0"/>
              <a:t>eferences</a:t>
            </a:r>
            <a:endParaRPr lang="en-US" b="1" dirty="0"/>
          </a:p>
        </p:txBody>
      </p:sp>
      <p:sp>
        <p:nvSpPr>
          <p:cNvPr id="14" name="Slide Number Placeholder 13"/>
          <p:cNvSpPr>
            <a:spLocks noGrp="1"/>
          </p:cNvSpPr>
          <p:nvPr>
            <p:ph type="sldNum" sz="quarter" idx="4294967295"/>
          </p:nvPr>
        </p:nvSpPr>
        <p:spPr>
          <a:xfrm>
            <a:off x="6572945" y="5314986"/>
            <a:ext cx="2194560" cy="665594"/>
          </a:xfrm>
          <a:prstGeom prst="rect">
            <a:avLst/>
          </a:prstGeom>
        </p:spPr>
        <p:txBody>
          <a:bodyPr rtlCol="0"/>
          <a:lstStyle/>
          <a:p>
            <a:pPr fontAlgn="auto">
              <a:spcBef>
                <a:spcPts val="0"/>
              </a:spcBef>
              <a:spcAft>
                <a:spcPts val="0"/>
              </a:spcAft>
              <a:defRPr/>
            </a:pPr>
            <a:fld id="{9CD0F1FC-34A1-49AA-BF7D-FEBD6B660FD5}" type="slidenum">
              <a:rPr lang="en-US" sz="4050">
                <a:solidFill>
                  <a:schemeClr val="accent1">
                    <a:alpha val="25000"/>
                  </a:schemeClr>
                </a:solidFill>
                <a:latin typeface="+mj-lt"/>
              </a:rPr>
              <a:pPr fontAlgn="auto">
                <a:spcBef>
                  <a:spcPts val="0"/>
                </a:spcBef>
                <a:spcAft>
                  <a:spcPts val="0"/>
                </a:spcAft>
                <a:defRPr/>
              </a:pPr>
              <a:t>32</a:t>
            </a:fld>
            <a:endParaRPr lang="en-US" sz="4050" dirty="0">
              <a:solidFill>
                <a:schemeClr val="accent1">
                  <a:alpha val="25000"/>
                </a:schemeClr>
              </a:solidFill>
              <a:latin typeface="+mj-lt"/>
            </a:endParaRPr>
          </a:p>
        </p:txBody>
      </p:sp>
      <p:pic>
        <p:nvPicPr>
          <p:cNvPr id="2867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0" y="1672828"/>
            <a:ext cx="2677716" cy="364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5585" y="1831181"/>
            <a:ext cx="3575447" cy="332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txBox="1">
            <a:spLocks/>
          </p:cNvSpPr>
          <p:nvPr/>
        </p:nvSpPr>
        <p:spPr>
          <a:xfrm>
            <a:off x="969169" y="5257800"/>
            <a:ext cx="8079581" cy="701279"/>
          </a:xfrm>
          <a:prstGeom prst="rect">
            <a:avLst/>
          </a:prstGeom>
        </p:spPr>
        <p:txBody>
          <a:bodyPr anchor="ctr">
            <a:normAutofit/>
          </a:bodyPr>
          <a:lstStyle>
            <a:lvl1pPr algn="l" rtl="0" fontAlgn="base">
              <a:lnSpc>
                <a:spcPct val="85000"/>
              </a:lnSpc>
              <a:spcBef>
                <a:spcPct val="0"/>
              </a:spcBef>
              <a:spcAft>
                <a:spcPct val="0"/>
              </a:spcAft>
              <a:defRPr sz="5400" kern="1200" spc="-120">
                <a:solidFill>
                  <a:schemeClr val="accent1"/>
                </a:solidFill>
                <a:latin typeface="+mj-lt"/>
                <a:ea typeface="+mj-ea"/>
                <a:cs typeface="+mj-cs"/>
              </a:defRPr>
            </a:lvl1pPr>
            <a:lvl2pPr algn="l" rtl="0" fontAlgn="base">
              <a:lnSpc>
                <a:spcPct val="85000"/>
              </a:lnSpc>
              <a:spcBef>
                <a:spcPct val="0"/>
              </a:spcBef>
              <a:spcAft>
                <a:spcPct val="0"/>
              </a:spcAft>
              <a:defRPr sz="5400">
                <a:solidFill>
                  <a:schemeClr val="accent1"/>
                </a:solidFill>
                <a:latin typeface="Calibri Light" panose="020F0302020204030204" pitchFamily="34" charset="0"/>
              </a:defRPr>
            </a:lvl2pPr>
            <a:lvl3pPr algn="l" rtl="0" fontAlgn="base">
              <a:lnSpc>
                <a:spcPct val="85000"/>
              </a:lnSpc>
              <a:spcBef>
                <a:spcPct val="0"/>
              </a:spcBef>
              <a:spcAft>
                <a:spcPct val="0"/>
              </a:spcAft>
              <a:defRPr sz="5400">
                <a:solidFill>
                  <a:schemeClr val="accent1"/>
                </a:solidFill>
                <a:latin typeface="Calibri Light" panose="020F0302020204030204" pitchFamily="34" charset="0"/>
              </a:defRPr>
            </a:lvl3pPr>
            <a:lvl4pPr algn="l" rtl="0" fontAlgn="base">
              <a:lnSpc>
                <a:spcPct val="85000"/>
              </a:lnSpc>
              <a:spcBef>
                <a:spcPct val="0"/>
              </a:spcBef>
              <a:spcAft>
                <a:spcPct val="0"/>
              </a:spcAft>
              <a:defRPr sz="5400">
                <a:solidFill>
                  <a:schemeClr val="accent1"/>
                </a:solidFill>
                <a:latin typeface="Calibri Light" panose="020F0302020204030204" pitchFamily="34" charset="0"/>
              </a:defRPr>
            </a:lvl4pPr>
            <a:lvl5pPr algn="l" rtl="0" fontAlgn="base">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a:lstStyle>
          <a:p>
            <a:pPr defTabSz="685800" fontAlgn="auto">
              <a:spcAft>
                <a:spcPts val="0"/>
              </a:spcAft>
              <a:defRPr/>
            </a:pPr>
            <a:r>
              <a:rPr lang="en-US" sz="2700" b="1" dirty="0">
                <a:solidFill>
                  <a:srgbClr val="000000"/>
                </a:solidFill>
                <a:latin typeface="Arial" panose="020B0604020202020204" pitchFamily="34" charset="0"/>
                <a:cs typeface="Arial" panose="020B0604020202020204" pitchFamily="34" charset="0"/>
              </a:rPr>
              <a:t>         New book                www.doubledimes.com</a:t>
            </a:r>
          </a:p>
        </p:txBody>
      </p:sp>
    </p:spTree>
    <p:extLst>
      <p:ext uri="{BB962C8B-B14F-4D97-AF65-F5344CB8AC3E}">
        <p14:creationId xmlns:p14="http://schemas.microsoft.com/office/powerpoint/2010/main" val="14029261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sz="quarter"/>
          </p:nvPr>
        </p:nvSpPr>
        <p:spPr>
          <a:xfrm>
            <a:off x="3635375" y="450850"/>
            <a:ext cx="5326063" cy="3540125"/>
          </a:xfrm>
          <a:noFill/>
          <a:ln/>
        </p:spPr>
        <p:txBody>
          <a:bodyPr/>
          <a:lstStyle/>
          <a:p>
            <a:r>
              <a:rPr lang="en-US" sz="4400" b="0" dirty="0" smtClean="0"/>
              <a:t>Liberty Seated Quarters</a:t>
            </a:r>
            <a:br>
              <a:rPr lang="en-US" sz="4400" b="0" dirty="0" smtClean="0"/>
            </a:br>
            <a:r>
              <a:rPr lang="en-US" sz="3600" dirty="0" smtClean="0"/>
              <a:t>1838-1891</a:t>
            </a:r>
            <a:r>
              <a:rPr lang="en-US" sz="4400" b="0" dirty="0" smtClean="0"/>
              <a:t/>
            </a:r>
            <a:br>
              <a:rPr lang="en-US" sz="4400" b="0" dirty="0" smtClean="0"/>
            </a:br>
            <a:endParaRPr lang="en-US" sz="3600" dirty="0"/>
          </a:p>
        </p:txBody>
      </p:sp>
      <p:pic>
        <p:nvPicPr>
          <p:cNvPr id="6" name="Picture 9" descr="Proof Seated Quarters, 1850 25C PR68 NGC. Briggs 3-C....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751" y="450850"/>
            <a:ext cx="2295357" cy="226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Proof Seated Quarters, 1850 25C PR68 NGC. Briggs 3-C.... Im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75" y="2865147"/>
            <a:ext cx="2287033" cy="225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55655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Liberty Seated Quarters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50" y="1168670"/>
            <a:ext cx="8394700" cy="5179879"/>
          </a:xfrm>
        </p:spPr>
        <p:txBody>
          <a:bodyPr/>
          <a:lstStyle/>
          <a:p>
            <a:r>
              <a:rPr lang="en-US" sz="2400" dirty="0" smtClean="0"/>
              <a:t>Generally considered the most difficult Liberty Seated series to complete</a:t>
            </a:r>
          </a:p>
          <a:p>
            <a:pPr>
              <a:spcBef>
                <a:spcPts val="600"/>
              </a:spcBef>
            </a:pPr>
            <a:r>
              <a:rPr lang="en-US" sz="2400" dirty="0" smtClean="0"/>
              <a:t>Numerous dates are unknown in mint state, and nearly so in high circulated grades</a:t>
            </a:r>
          </a:p>
          <a:p>
            <a:pPr>
              <a:spcBef>
                <a:spcPts val="600"/>
              </a:spcBef>
            </a:pPr>
            <a:r>
              <a:rPr lang="en-US" sz="2400" dirty="0" smtClean="0"/>
              <a:t>4 mints:  (P, O, S, CC)</a:t>
            </a:r>
          </a:p>
          <a:p>
            <a:pPr>
              <a:spcBef>
                <a:spcPts val="600"/>
              </a:spcBef>
            </a:pPr>
            <a:r>
              <a:rPr lang="en-US" sz="2400" dirty="0" smtClean="0"/>
              <a:t>Six major sub-types:</a:t>
            </a:r>
          </a:p>
          <a:p>
            <a:pPr lvl="1"/>
            <a:r>
              <a:rPr lang="en-US" sz="2200" dirty="0" smtClean="0"/>
              <a:t>No drapery below elbow (1838-39, 1840-O) </a:t>
            </a:r>
          </a:p>
          <a:p>
            <a:pPr lvl="1"/>
            <a:r>
              <a:rPr lang="en-US" sz="2200" dirty="0" smtClean="0"/>
              <a:t>With drapery (1840-53, 1856-65)</a:t>
            </a:r>
          </a:p>
          <a:p>
            <a:pPr lvl="1"/>
            <a:r>
              <a:rPr lang="en-US" sz="2200" dirty="0" smtClean="0"/>
              <a:t>Arrows at date, rays on reverse (1853 only)</a:t>
            </a:r>
          </a:p>
          <a:p>
            <a:pPr lvl="1"/>
            <a:r>
              <a:rPr lang="en-US" sz="2200" dirty="0" smtClean="0"/>
              <a:t>Arrows at date, no rays (1854-55)</a:t>
            </a:r>
          </a:p>
          <a:p>
            <a:pPr lvl="1"/>
            <a:r>
              <a:rPr lang="en-US" sz="2200" dirty="0" smtClean="0"/>
              <a:t>With Motto on reverse (1866-73, 1875-91)</a:t>
            </a:r>
          </a:p>
          <a:p>
            <a:pPr lvl="1"/>
            <a:r>
              <a:rPr lang="en-US" sz="2200" dirty="0" smtClean="0"/>
              <a:t>With Motto, arrows at date (1873-74)</a:t>
            </a:r>
            <a:endParaRPr lang="en-US" dirty="0"/>
          </a:p>
          <a:p>
            <a:pPr>
              <a:spcBef>
                <a:spcPts val="600"/>
              </a:spcBef>
            </a:pPr>
            <a:r>
              <a:rPr lang="en-US" dirty="0" smtClean="0"/>
              <a:t>Many very difficult dates</a:t>
            </a:r>
          </a:p>
        </p:txBody>
      </p:sp>
      <p:pic>
        <p:nvPicPr>
          <p:cNvPr id="9" name="Picture 9" descr="Proof Seated Quarters, 1850 25C PR68 NGC. Briggs 3-C.... 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5638" y="2569584"/>
            <a:ext cx="1965611" cy="196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Proof Seated Quarters, 1850 25C PR68 NGC. Briggs 3-C.... Imag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2765" y="4586801"/>
            <a:ext cx="1971568"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55434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102" y="260152"/>
            <a:ext cx="8079581" cy="633413"/>
          </a:xfrm>
        </p:spPr>
        <p:txBody>
          <a:bodyPr/>
          <a:lstStyle/>
          <a:p>
            <a:pPr fontAlgn="auto">
              <a:spcAft>
                <a:spcPts val="0"/>
              </a:spcAft>
              <a:defRPr/>
            </a:pPr>
            <a:r>
              <a:rPr lang="en-US" b="1" dirty="0" smtClean="0"/>
              <a:t>Many, many varieties</a:t>
            </a:r>
            <a:endParaRPr lang="en-US" b="1" dirty="0"/>
          </a:p>
        </p:txBody>
      </p:sp>
      <p:sp>
        <p:nvSpPr>
          <p:cNvPr id="3" name="Content Placeholder 2"/>
          <p:cNvSpPr>
            <a:spLocks noGrp="1"/>
          </p:cNvSpPr>
          <p:nvPr>
            <p:ph idx="1"/>
          </p:nvPr>
        </p:nvSpPr>
        <p:spPr>
          <a:xfrm>
            <a:off x="323102" y="1599436"/>
            <a:ext cx="3927781" cy="4323498"/>
          </a:xfrm>
        </p:spPr>
        <p:txBody>
          <a:bodyPr>
            <a:normAutofit/>
          </a:bodyPr>
          <a:lstStyle/>
          <a:p>
            <a:pPr marL="0" indent="0" eaLnBrk="1" hangingPunct="1">
              <a:lnSpc>
                <a:spcPct val="75000"/>
              </a:lnSpc>
              <a:buNone/>
            </a:pPr>
            <a:r>
              <a:rPr lang="en-US" dirty="0" smtClean="0"/>
              <a:t>About </a:t>
            </a:r>
            <a:r>
              <a:rPr lang="en-US" dirty="0"/>
              <a:t>300 major varieties</a:t>
            </a:r>
          </a:p>
          <a:p>
            <a:pPr eaLnBrk="1" hangingPunct="1">
              <a:lnSpc>
                <a:spcPct val="75000"/>
              </a:lnSpc>
              <a:buFont typeface="Arial" panose="020B0604020202020204" pitchFamily="34" charset="0"/>
              <a:buChar char="•"/>
            </a:pPr>
            <a:r>
              <a:rPr lang="en-US" sz="2400" dirty="0" err="1" smtClean="0"/>
              <a:t>Overdates</a:t>
            </a:r>
            <a:endParaRPr lang="en-US" sz="2400" dirty="0"/>
          </a:p>
          <a:p>
            <a:pPr eaLnBrk="1" hangingPunct="1">
              <a:lnSpc>
                <a:spcPct val="75000"/>
              </a:lnSpc>
              <a:spcBef>
                <a:spcPts val="600"/>
              </a:spcBef>
              <a:buFont typeface="Arial" panose="020B0604020202020204" pitchFamily="34" charset="0"/>
              <a:buChar char="•"/>
            </a:pPr>
            <a:r>
              <a:rPr lang="en-US" sz="2400" dirty="0" smtClean="0"/>
              <a:t>Misplaced dates</a:t>
            </a:r>
            <a:endParaRPr lang="en-US" sz="2400" dirty="0"/>
          </a:p>
          <a:p>
            <a:pPr eaLnBrk="1" hangingPunct="1">
              <a:lnSpc>
                <a:spcPct val="75000"/>
              </a:lnSpc>
              <a:spcBef>
                <a:spcPts val="600"/>
              </a:spcBef>
              <a:buFont typeface="Arial" panose="020B0604020202020204" pitchFamily="34" charset="0"/>
              <a:buChar char="•"/>
            </a:pPr>
            <a:r>
              <a:rPr lang="en-US" sz="2400" dirty="0" smtClean="0"/>
              <a:t>Repunched </a:t>
            </a:r>
            <a:r>
              <a:rPr lang="en-US" sz="2400" dirty="0"/>
              <a:t>dates</a:t>
            </a:r>
          </a:p>
          <a:p>
            <a:pPr eaLnBrk="1" hangingPunct="1">
              <a:lnSpc>
                <a:spcPct val="75000"/>
              </a:lnSpc>
              <a:spcBef>
                <a:spcPts val="600"/>
              </a:spcBef>
              <a:buFont typeface="Arial" panose="020B0604020202020204" pitchFamily="34" charset="0"/>
              <a:buChar char="•"/>
            </a:pPr>
            <a:r>
              <a:rPr lang="en-US" sz="2400" dirty="0" smtClean="0"/>
              <a:t>Doubled </a:t>
            </a:r>
            <a:r>
              <a:rPr lang="en-US" sz="2400" dirty="0"/>
              <a:t>dies</a:t>
            </a:r>
          </a:p>
          <a:p>
            <a:pPr eaLnBrk="1" hangingPunct="1">
              <a:lnSpc>
                <a:spcPct val="75000"/>
              </a:lnSpc>
              <a:spcBef>
                <a:spcPts val="600"/>
              </a:spcBef>
              <a:buFont typeface="Arial" panose="020B0604020202020204" pitchFamily="34" charset="0"/>
              <a:buChar char="•"/>
            </a:pPr>
            <a:r>
              <a:rPr lang="en-US" sz="2400" dirty="0" smtClean="0"/>
              <a:t>Date </a:t>
            </a:r>
            <a:r>
              <a:rPr lang="en-US" sz="2400" dirty="0"/>
              <a:t>and m</a:t>
            </a:r>
            <a:r>
              <a:rPr lang="en-US" sz="2400" dirty="0" smtClean="0"/>
              <a:t>intmark </a:t>
            </a:r>
            <a:r>
              <a:rPr lang="en-US" sz="2400" dirty="0"/>
              <a:t>size variations</a:t>
            </a:r>
          </a:p>
          <a:p>
            <a:pPr eaLnBrk="1" hangingPunct="1">
              <a:lnSpc>
                <a:spcPct val="75000"/>
              </a:lnSpc>
              <a:spcBef>
                <a:spcPts val="600"/>
              </a:spcBef>
              <a:buFont typeface="Arial" panose="020B0604020202020204" pitchFamily="34" charset="0"/>
              <a:buChar char="•"/>
            </a:pPr>
            <a:r>
              <a:rPr lang="en-US" sz="2400" dirty="0" smtClean="0"/>
              <a:t>Repunched </a:t>
            </a:r>
            <a:r>
              <a:rPr lang="en-US" sz="2400" dirty="0"/>
              <a:t>mintmarks</a:t>
            </a:r>
          </a:p>
          <a:p>
            <a:pPr eaLnBrk="1" hangingPunct="1">
              <a:lnSpc>
                <a:spcPct val="75000"/>
              </a:lnSpc>
              <a:spcBef>
                <a:spcPts val="600"/>
              </a:spcBef>
              <a:buFont typeface="Arial" panose="020B0604020202020204" pitchFamily="34" charset="0"/>
              <a:buChar char="•"/>
            </a:pPr>
            <a:r>
              <a:rPr lang="en-US" sz="2400" dirty="0" smtClean="0"/>
              <a:t>Major </a:t>
            </a:r>
            <a:r>
              <a:rPr lang="en-US" sz="2400" dirty="0"/>
              <a:t>die cracks, cuds</a:t>
            </a:r>
          </a:p>
          <a:p>
            <a:pPr eaLnBrk="1" hangingPunct="1">
              <a:lnSpc>
                <a:spcPct val="75000"/>
              </a:lnSpc>
              <a:spcBef>
                <a:spcPts val="600"/>
              </a:spcBef>
              <a:buFont typeface="Arial" panose="020B0604020202020204" pitchFamily="34" charset="0"/>
              <a:buChar char="•"/>
            </a:pPr>
            <a:r>
              <a:rPr lang="en-US" sz="2400" dirty="0" smtClean="0"/>
              <a:t>Hub </a:t>
            </a:r>
            <a:r>
              <a:rPr lang="en-US" sz="2400" dirty="0"/>
              <a:t>changes</a:t>
            </a:r>
          </a:p>
          <a:p>
            <a:pPr eaLnBrk="1" hangingPunct="1">
              <a:lnSpc>
                <a:spcPct val="75000"/>
              </a:lnSpc>
              <a:spcBef>
                <a:spcPts val="600"/>
              </a:spcBef>
              <a:buFont typeface="Arial" panose="020B0604020202020204" pitchFamily="34" charset="0"/>
              <a:buChar char="•"/>
            </a:pPr>
            <a:r>
              <a:rPr lang="en-US" sz="2400" dirty="0" smtClean="0"/>
              <a:t>Errors</a:t>
            </a:r>
            <a:endParaRPr lang="en-US" sz="2400" dirty="0"/>
          </a:p>
          <a:p>
            <a:pPr eaLnBrk="1" hangingPunct="1">
              <a:lnSpc>
                <a:spcPct val="75000"/>
              </a:lnSpc>
              <a:buFont typeface="Arial" panose="020B0604020202020204" pitchFamily="34" charset="0"/>
              <a:buChar char="•"/>
            </a:pPr>
            <a:endParaRPr lang="en-US" sz="1650" dirty="0"/>
          </a:p>
        </p:txBody>
      </p:sp>
      <p:sp>
        <p:nvSpPr>
          <p:cNvPr id="16" name="Slide Number Placeholder 15"/>
          <p:cNvSpPr>
            <a:spLocks noGrp="1"/>
          </p:cNvSpPr>
          <p:nvPr>
            <p:ph type="sldNum" sz="quarter" idx="4294967295"/>
          </p:nvPr>
        </p:nvSpPr>
        <p:spPr>
          <a:xfrm>
            <a:off x="6949440" y="5271331"/>
            <a:ext cx="2194560" cy="643450"/>
          </a:xfrm>
          <a:prstGeom prst="rect">
            <a:avLst/>
          </a:prstGeom>
        </p:spPr>
        <p:txBody>
          <a:bodyPr rtlCol="0"/>
          <a:lstStyle/>
          <a:p>
            <a:pPr fontAlgn="auto">
              <a:spcBef>
                <a:spcPts val="0"/>
              </a:spcBef>
              <a:spcAft>
                <a:spcPts val="0"/>
              </a:spcAft>
              <a:defRPr/>
            </a:pPr>
            <a:fld id="{6460309D-24A9-433D-8111-1541249D6ECE}" type="slidenum">
              <a:rPr lang="en-US" sz="4050">
                <a:solidFill>
                  <a:schemeClr val="bg2"/>
                </a:solidFill>
                <a:latin typeface="+mj-lt"/>
              </a:rPr>
              <a:pPr fontAlgn="auto">
                <a:spcBef>
                  <a:spcPts val="0"/>
                </a:spcBef>
                <a:spcAft>
                  <a:spcPts val="0"/>
                </a:spcAft>
                <a:defRPr/>
              </a:pPr>
              <a:t>35</a:t>
            </a:fld>
            <a:endParaRPr lang="en-US" sz="4050">
              <a:solidFill>
                <a:schemeClr val="bg2"/>
              </a:solidFill>
              <a:latin typeface="+mj-lt"/>
            </a:endParaRPr>
          </a:p>
        </p:txBody>
      </p:sp>
      <p:pic>
        <p:nvPicPr>
          <p:cNvPr id="32773" name="Picture 17" descr="Seated Quarters, 1854-O 25C Huge O VF35 PCGS.... Image #2"/>
          <p:cNvPicPr>
            <a:picLocks noChangeAspect="1" noChangeArrowheads="1"/>
          </p:cNvPicPr>
          <p:nvPr/>
        </p:nvPicPr>
        <p:blipFill>
          <a:blip r:embed="rId3">
            <a:extLst>
              <a:ext uri="{28A0092B-C50C-407E-A947-70E740481C1C}">
                <a14:useLocalDpi xmlns:a14="http://schemas.microsoft.com/office/drawing/2010/main" val="0"/>
              </a:ext>
            </a:extLst>
          </a:blip>
          <a:srcRect l="33331" t="78506" r="46243" b="4208"/>
          <a:stretch>
            <a:fillRect/>
          </a:stretch>
        </p:blipFill>
        <p:spPr bwMode="auto">
          <a:xfrm>
            <a:off x="5157615" y="1316399"/>
            <a:ext cx="1751505" cy="148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1" descr="Seated Quarters, 1873 25C Closed 3 MS63 NGC.... Image #1"/>
          <p:cNvPicPr>
            <a:picLocks noChangeAspect="1" noChangeArrowheads="1"/>
          </p:cNvPicPr>
          <p:nvPr/>
        </p:nvPicPr>
        <p:blipFill>
          <a:blip r:embed="rId4">
            <a:extLst>
              <a:ext uri="{28A0092B-C50C-407E-A947-70E740481C1C}">
                <a14:useLocalDpi xmlns:a14="http://schemas.microsoft.com/office/drawing/2010/main" val="0"/>
              </a:ext>
            </a:extLst>
          </a:blip>
          <a:srcRect l="37587" t="80943" r="35179" b="6654"/>
          <a:stretch>
            <a:fillRect/>
          </a:stretch>
        </p:blipFill>
        <p:spPr bwMode="auto">
          <a:xfrm>
            <a:off x="3879668" y="4155620"/>
            <a:ext cx="3071471" cy="139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5" descr="http://dyn1.heritagestatic.com/lf?set=path%5B1%2F1%2F4%2F0%2F2%2F11402563%5D&amp;call=url%5Bfile%3Aproduct.chain%5D"/>
          <p:cNvPicPr>
            <a:picLocks noChangeAspect="1" noChangeArrowheads="1"/>
          </p:cNvPicPr>
          <p:nvPr/>
        </p:nvPicPr>
        <p:blipFill>
          <a:blip r:embed="rId5">
            <a:extLst>
              <a:ext uri="{28A0092B-C50C-407E-A947-70E740481C1C}">
                <a14:useLocalDpi xmlns:a14="http://schemas.microsoft.com/office/drawing/2010/main" val="0"/>
              </a:ext>
            </a:extLst>
          </a:blip>
          <a:srcRect l="43867" t="73817" r="44379" b="11493"/>
          <a:stretch>
            <a:fillRect/>
          </a:stretch>
        </p:blipFill>
        <p:spPr bwMode="auto">
          <a:xfrm>
            <a:off x="7238233" y="1530341"/>
            <a:ext cx="1694686" cy="211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7" descr="Proof Seated Quarters, 1842 25C Small Date PR65 PCGS.... Image #1"/>
          <p:cNvPicPr>
            <a:picLocks noChangeAspect="1" noChangeArrowheads="1"/>
          </p:cNvPicPr>
          <p:nvPr/>
        </p:nvPicPr>
        <p:blipFill>
          <a:blip r:embed="rId6">
            <a:extLst>
              <a:ext uri="{28A0092B-C50C-407E-A947-70E740481C1C}">
                <a14:useLocalDpi xmlns:a14="http://schemas.microsoft.com/office/drawing/2010/main" val="0"/>
              </a:ext>
            </a:extLst>
          </a:blip>
          <a:srcRect l="36613" t="81187" r="37003" b="8598"/>
          <a:stretch>
            <a:fillRect/>
          </a:stretch>
        </p:blipFill>
        <p:spPr bwMode="auto">
          <a:xfrm>
            <a:off x="4380661" y="2947867"/>
            <a:ext cx="2528459" cy="97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9" descr="Seated Quarters, 1853/4 25C Arrows and Rays MS65 PCGS. CAC.... Image #1"/>
          <p:cNvPicPr>
            <a:picLocks noChangeAspect="1" noChangeArrowheads="1"/>
          </p:cNvPicPr>
          <p:nvPr/>
        </p:nvPicPr>
        <p:blipFill>
          <a:blip r:embed="rId7">
            <a:extLst>
              <a:ext uri="{28A0092B-C50C-407E-A947-70E740481C1C}">
                <a14:useLocalDpi xmlns:a14="http://schemas.microsoft.com/office/drawing/2010/main" val="0"/>
              </a:ext>
            </a:extLst>
          </a:blip>
          <a:srcRect l="21416" t="76700" r="22536" b="9552"/>
          <a:stretch>
            <a:fillRect/>
          </a:stretch>
        </p:blipFill>
        <p:spPr bwMode="auto">
          <a:xfrm>
            <a:off x="3170039" y="5780959"/>
            <a:ext cx="4051102" cy="98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33" descr="http://www.seateddimevarieties.com/Quarter_QOM/pics/1857_macro.jpg"/>
          <p:cNvPicPr>
            <a:picLocks noChangeAspect="1" noChangeArrowheads="1"/>
          </p:cNvPicPr>
          <p:nvPr/>
        </p:nvPicPr>
        <p:blipFill>
          <a:blip r:embed="rId8">
            <a:extLst>
              <a:ext uri="{28A0092B-C50C-407E-A947-70E740481C1C}">
                <a14:useLocalDpi xmlns:a14="http://schemas.microsoft.com/office/drawing/2010/main" val="0"/>
              </a:ext>
            </a:extLst>
          </a:blip>
          <a:srcRect l="13466" t="771" r="26134" b="36220"/>
          <a:stretch>
            <a:fillRect/>
          </a:stretch>
        </p:blipFill>
        <p:spPr bwMode="auto">
          <a:xfrm>
            <a:off x="7350919" y="4423951"/>
            <a:ext cx="1663303" cy="169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53170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937" y="2008352"/>
            <a:ext cx="2142310" cy="2142310"/>
          </a:xfrm>
          <a:prstGeom prst="rect">
            <a:avLst/>
          </a:prstGeom>
        </p:spPr>
      </p:pic>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Collecting the series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50" y="1410719"/>
            <a:ext cx="8394700" cy="4937830"/>
          </a:xfrm>
        </p:spPr>
        <p:txBody>
          <a:bodyPr/>
          <a:lstStyle/>
          <a:p>
            <a:pPr marL="0" indent="0">
              <a:buNone/>
            </a:pPr>
            <a:r>
              <a:rPr lang="en-US" b="1" dirty="0" smtClean="0"/>
              <a:t>Collecting</a:t>
            </a:r>
          </a:p>
          <a:p>
            <a:r>
              <a:rPr lang="en-US" sz="2400" dirty="0" smtClean="0"/>
              <a:t>A complete date/mint set consists of 108 coins</a:t>
            </a:r>
          </a:p>
          <a:p>
            <a:r>
              <a:rPr lang="en-US" sz="2400" dirty="0" smtClean="0"/>
              <a:t>A complete sub-type set consists of 6 coins</a:t>
            </a:r>
          </a:p>
          <a:p>
            <a:pPr marL="0" indent="0">
              <a:spcBef>
                <a:spcPts val="1800"/>
              </a:spcBef>
              <a:buNone/>
            </a:pPr>
            <a:r>
              <a:rPr lang="en-US" b="1" dirty="0" smtClean="0"/>
              <a:t>Difficult dates and stoppers</a:t>
            </a:r>
          </a:p>
          <a:p>
            <a:r>
              <a:rPr lang="en-US" sz="2400" dirty="0" smtClean="0"/>
              <a:t>Major varieties (examples):  1840-O Large O,                      1853 No Arrows, 1854-O Huge O, 1856-S/s,                            1873 Close 3</a:t>
            </a:r>
          </a:p>
          <a:p>
            <a:r>
              <a:rPr lang="en-US" sz="2400" dirty="0" smtClean="0"/>
              <a:t>Expensive dates:  1849-O, 1864-S, 1872-S,                         1870-1873-CC, 1891-O</a:t>
            </a:r>
          </a:p>
          <a:p>
            <a:r>
              <a:rPr lang="en-US" sz="2400" dirty="0" smtClean="0"/>
              <a:t>Big stopper:  1873-CC No Arrows (5 known)</a:t>
            </a:r>
            <a:endParaRPr lang="en-US" sz="24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938" y="4253712"/>
            <a:ext cx="2142310" cy="2142310"/>
          </a:xfrm>
          <a:prstGeom prst="rect">
            <a:avLst/>
          </a:prstGeom>
        </p:spPr>
      </p:pic>
    </p:spTree>
    <p:extLst>
      <p:ext uri="{BB962C8B-B14F-4D97-AF65-F5344CB8AC3E}">
        <p14:creationId xmlns:p14="http://schemas.microsoft.com/office/powerpoint/2010/main" val="118691117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05" y="137024"/>
            <a:ext cx="8079581" cy="921544"/>
          </a:xfrm>
        </p:spPr>
        <p:txBody>
          <a:bodyPr/>
          <a:lstStyle/>
          <a:p>
            <a:pPr fontAlgn="auto">
              <a:spcAft>
                <a:spcPts val="0"/>
              </a:spcAft>
              <a:defRPr/>
            </a:pPr>
            <a:r>
              <a:rPr lang="en-US" b="1" dirty="0" smtClean="0"/>
              <a:t>Typical costs</a:t>
            </a:r>
            <a:endParaRPr lang="en-US" b="1" dirty="0"/>
          </a:p>
        </p:txBody>
      </p:sp>
      <p:graphicFrame>
        <p:nvGraphicFramePr>
          <p:cNvPr id="10" name="Content Placeholder 3"/>
          <p:cNvGraphicFramePr>
            <a:graphicFrameLocks/>
          </p:cNvGraphicFramePr>
          <p:nvPr>
            <p:extLst/>
          </p:nvPr>
        </p:nvGraphicFramePr>
        <p:xfrm>
          <a:off x="275205" y="1894591"/>
          <a:ext cx="8307092" cy="1767840"/>
        </p:xfrm>
        <a:graphic>
          <a:graphicData uri="http://schemas.openxmlformats.org/drawingml/2006/table">
            <a:tbl>
              <a:tblPr/>
              <a:tblGrid>
                <a:gridCol w="2846818"/>
                <a:gridCol w="1025138"/>
                <a:gridCol w="659970"/>
                <a:gridCol w="1123406"/>
                <a:gridCol w="1386481"/>
                <a:gridCol w="1265279"/>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year-only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48,000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140,000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300,000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bl>
          </a:graphicData>
        </a:graphic>
      </p:graphicFrame>
    </p:spTree>
    <p:extLst>
      <p:ext uri="{BB962C8B-B14F-4D97-AF65-F5344CB8AC3E}">
        <p14:creationId xmlns:p14="http://schemas.microsoft.com/office/powerpoint/2010/main" val="300486939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671" y="264183"/>
            <a:ext cx="2491979" cy="700087"/>
          </a:xfrm>
        </p:spPr>
        <p:txBody>
          <a:bodyPr/>
          <a:lstStyle/>
          <a:p>
            <a:pPr fontAlgn="auto">
              <a:spcAft>
                <a:spcPts val="0"/>
              </a:spcAft>
              <a:defRPr/>
            </a:pPr>
            <a:r>
              <a:rPr lang="en-US" b="1" dirty="0" smtClean="0"/>
              <a:t>References</a:t>
            </a:r>
            <a:endParaRPr lang="en-US" b="1" dirty="0"/>
          </a:p>
        </p:txBody>
      </p:sp>
      <p:sp>
        <p:nvSpPr>
          <p:cNvPr id="14" name="Slide Number Placeholder 13"/>
          <p:cNvSpPr>
            <a:spLocks noGrp="1"/>
          </p:cNvSpPr>
          <p:nvPr>
            <p:ph type="sldNum" sz="quarter" idx="4294967295"/>
          </p:nvPr>
        </p:nvSpPr>
        <p:spPr>
          <a:xfrm>
            <a:off x="6572945" y="5314986"/>
            <a:ext cx="2194560" cy="665594"/>
          </a:xfrm>
          <a:prstGeom prst="rect">
            <a:avLst/>
          </a:prstGeom>
        </p:spPr>
        <p:txBody>
          <a:bodyPr rtlCol="0"/>
          <a:lstStyle/>
          <a:p>
            <a:pPr fontAlgn="auto">
              <a:spcBef>
                <a:spcPts val="0"/>
              </a:spcBef>
              <a:spcAft>
                <a:spcPts val="0"/>
              </a:spcAft>
              <a:defRPr/>
            </a:pPr>
            <a:fld id="{C2EA20D7-25D3-4E4F-BC8E-0F9CB1E98BF4}" type="slidenum">
              <a:rPr lang="en-US" sz="4050">
                <a:solidFill>
                  <a:schemeClr val="accent1">
                    <a:alpha val="25000"/>
                  </a:schemeClr>
                </a:solidFill>
                <a:latin typeface="+mj-lt"/>
              </a:rPr>
              <a:pPr fontAlgn="auto">
                <a:spcBef>
                  <a:spcPts val="0"/>
                </a:spcBef>
                <a:spcAft>
                  <a:spcPts val="0"/>
                </a:spcAft>
                <a:defRPr/>
              </a:pPr>
              <a:t>38</a:t>
            </a:fld>
            <a:endParaRPr lang="en-US" sz="4050">
              <a:solidFill>
                <a:schemeClr val="accent1">
                  <a:alpha val="25000"/>
                </a:schemeClr>
              </a:solidFill>
              <a:latin typeface="+mj-lt"/>
            </a:endParaRPr>
          </a:p>
        </p:txBody>
      </p:sp>
      <p:pic>
        <p:nvPicPr>
          <p:cNvPr id="34821" name="Picture 15" descr="D:\userdata\qa1367\My Documents\Scan0001.jpg"/>
          <p:cNvPicPr>
            <a:picLocks noChangeAspect="1" noChangeArrowheads="1"/>
          </p:cNvPicPr>
          <p:nvPr/>
        </p:nvPicPr>
        <p:blipFill>
          <a:blip r:embed="rId3" cstate="print">
            <a:extLst>
              <a:ext uri="{28A0092B-C50C-407E-A947-70E740481C1C}">
                <a14:useLocalDpi xmlns:a14="http://schemas.microsoft.com/office/drawing/2010/main" val="0"/>
              </a:ext>
            </a:extLst>
          </a:blip>
          <a:srcRect l="723" t="2805" r="8395" b="8440"/>
          <a:stretch>
            <a:fillRect/>
          </a:stretch>
        </p:blipFill>
        <p:spPr bwMode="auto">
          <a:xfrm>
            <a:off x="6129508" y="2691427"/>
            <a:ext cx="2949178" cy="396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6" descr="D:\userdata\qa1367\My Documents\Scan0002.jpg"/>
          <p:cNvPicPr>
            <a:picLocks noChangeAspect="1" noChangeArrowheads="1"/>
          </p:cNvPicPr>
          <p:nvPr/>
        </p:nvPicPr>
        <p:blipFill>
          <a:blip r:embed="rId4" cstate="print">
            <a:extLst>
              <a:ext uri="{28A0092B-C50C-407E-A947-70E740481C1C}">
                <a14:useLocalDpi xmlns:a14="http://schemas.microsoft.com/office/drawing/2010/main" val="0"/>
              </a:ext>
            </a:extLst>
          </a:blip>
          <a:srcRect l="33522" t="23473" r="15596" b="39528"/>
          <a:stretch>
            <a:fillRect/>
          </a:stretch>
        </p:blipFill>
        <p:spPr bwMode="auto">
          <a:xfrm>
            <a:off x="3050517" y="2984287"/>
            <a:ext cx="2967038" cy="296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7" descr="D:\userdata\qa1367\My Documents\Scan0003.jpg"/>
          <p:cNvPicPr>
            <a:picLocks noChangeAspect="1" noChangeArrowheads="1"/>
          </p:cNvPicPr>
          <p:nvPr/>
        </p:nvPicPr>
        <p:blipFill>
          <a:blip r:embed="rId5" cstate="print">
            <a:extLst>
              <a:ext uri="{28A0092B-C50C-407E-A947-70E740481C1C}">
                <a14:useLocalDpi xmlns:a14="http://schemas.microsoft.com/office/drawing/2010/main" val="0"/>
              </a:ext>
            </a:extLst>
          </a:blip>
          <a:srcRect l="5000" t="6790" r="1471" b="12794"/>
          <a:stretch>
            <a:fillRect/>
          </a:stretch>
        </p:blipFill>
        <p:spPr bwMode="auto">
          <a:xfrm>
            <a:off x="63103" y="2883288"/>
            <a:ext cx="2914650" cy="344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100957" y="1327675"/>
            <a:ext cx="4471988" cy="1192207"/>
            <a:chOff x="1057734" y="1255120"/>
            <a:chExt cx="4471988" cy="1192207"/>
          </a:xfrm>
        </p:grpSpPr>
        <p:pic>
          <p:nvPicPr>
            <p:cNvPr id="34820" name="Picture 13"/>
            <p:cNvPicPr>
              <a:picLocks noChangeAspect="1" noChangeArrowheads="1"/>
            </p:cNvPicPr>
            <p:nvPr/>
          </p:nvPicPr>
          <p:blipFill>
            <a:blip r:embed="rId6">
              <a:extLst>
                <a:ext uri="{28A0092B-C50C-407E-A947-70E740481C1C}">
                  <a14:useLocalDpi xmlns:a14="http://schemas.microsoft.com/office/drawing/2010/main" val="0"/>
                </a:ext>
              </a:extLst>
            </a:blip>
            <a:srcRect l="33511" t="19659" r="17580" b="64766"/>
            <a:stretch>
              <a:fillRect/>
            </a:stretch>
          </p:blipFill>
          <p:spPr bwMode="auto">
            <a:xfrm>
              <a:off x="1057734" y="1255120"/>
              <a:ext cx="447198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36112" y="2047217"/>
              <a:ext cx="4271911" cy="400110"/>
            </a:xfrm>
            <a:prstGeom prst="rect">
              <a:avLst/>
            </a:prstGeom>
            <a:solidFill>
              <a:schemeClr val="tx1">
                <a:lumMod val="95000"/>
              </a:schemeClr>
            </a:solidFill>
            <a:ln>
              <a:solidFill>
                <a:schemeClr val="bg2"/>
              </a:solidFill>
            </a:ln>
          </p:spPr>
          <p:txBody>
            <a:bodyPr wrap="square" rtlCol="0">
              <a:spAutoFit/>
            </a:bodyPr>
            <a:lstStyle/>
            <a:p>
              <a:r>
                <a:rPr lang="en-US" sz="2000" dirty="0" smtClean="0">
                  <a:solidFill>
                    <a:schemeClr val="bg2"/>
                  </a:solidFill>
                  <a:latin typeface="Arial Rounded MT Bold" panose="020F0704030504030204" pitchFamily="34" charset="0"/>
                </a:rPr>
                <a:t>Quarter of the Month</a:t>
              </a:r>
              <a:endParaRPr lang="en-US" sz="2000" dirty="0">
                <a:solidFill>
                  <a:schemeClr val="bg2"/>
                </a:solidFill>
                <a:latin typeface="Arial Rounded MT Bold" panose="020F0704030504030204" pitchFamily="34" charset="0"/>
              </a:endParaRPr>
            </a:p>
          </p:txBody>
        </p:sp>
      </p:grpSp>
    </p:spTree>
    <p:extLst>
      <p:ext uri="{BB962C8B-B14F-4D97-AF65-F5344CB8AC3E}">
        <p14:creationId xmlns:p14="http://schemas.microsoft.com/office/powerpoint/2010/main" val="370457081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sz="quarter"/>
          </p:nvPr>
        </p:nvSpPr>
        <p:spPr>
          <a:xfrm>
            <a:off x="3635375" y="450850"/>
            <a:ext cx="5326063" cy="3540125"/>
          </a:xfrm>
          <a:noFill/>
          <a:ln/>
        </p:spPr>
        <p:txBody>
          <a:bodyPr/>
          <a:lstStyle/>
          <a:p>
            <a:r>
              <a:rPr lang="en-US" sz="4400" b="0" dirty="0" smtClean="0"/>
              <a:t>Liberty Seated Halves</a:t>
            </a:r>
            <a:br>
              <a:rPr lang="en-US" sz="4400" b="0" dirty="0" smtClean="0"/>
            </a:br>
            <a:r>
              <a:rPr lang="en-US" sz="3600" b="0" dirty="0" smtClean="0"/>
              <a:t>1839-1891</a:t>
            </a:r>
            <a:r>
              <a:rPr lang="en-US" sz="4400" b="0" dirty="0" smtClean="0"/>
              <a:t/>
            </a:r>
            <a:br>
              <a:rPr lang="en-US" sz="4400" b="0" dirty="0" smtClean="0"/>
            </a:br>
            <a:endParaRPr lang="en-US" sz="3600" dirty="0"/>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96" y="609260"/>
            <a:ext cx="2314342" cy="233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96" y="3350623"/>
            <a:ext cx="2314342" cy="230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3876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Meetings</a:t>
            </a:r>
            <a:endParaRPr lang="en-US" dirty="0"/>
          </a:p>
        </p:txBody>
      </p:sp>
      <p:sp>
        <p:nvSpPr>
          <p:cNvPr id="3" name="Content Placeholder 2"/>
          <p:cNvSpPr>
            <a:spLocks noGrp="1"/>
          </p:cNvSpPr>
          <p:nvPr>
            <p:ph idx="1"/>
          </p:nvPr>
        </p:nvSpPr>
        <p:spPr>
          <a:xfrm>
            <a:off x="336550" y="1273175"/>
            <a:ext cx="8661680" cy="5270500"/>
          </a:xfrm>
        </p:spPr>
        <p:txBody>
          <a:bodyPr/>
          <a:lstStyle/>
          <a:p>
            <a:r>
              <a:rPr lang="en-US" dirty="0" smtClean="0"/>
              <a:t>Social opportunities</a:t>
            </a:r>
          </a:p>
          <a:p>
            <a:r>
              <a:rPr lang="en-US" dirty="0" smtClean="0"/>
              <a:t>~20 events annually nationwide</a:t>
            </a:r>
          </a:p>
          <a:p>
            <a:pPr lvl="1"/>
            <a:r>
              <a:rPr lang="en-US" dirty="0" smtClean="0"/>
              <a:t>FUN, ANA, Baltimore, Long Beach, CSNS, Manchester NH, Raleigh, Bay State, Ohio State Show, Knoxville, and more</a:t>
            </a:r>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4</a:t>
            </a:fld>
            <a:endParaRPr lang="en-US" dirty="0"/>
          </a:p>
        </p:txBody>
      </p:sp>
      <p:pic>
        <p:nvPicPr>
          <p:cNvPr id="5" name="Picture 6" descr="Dscn7623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888" y="3106925"/>
            <a:ext cx="7040517" cy="318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92911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Liberty Seated Halves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50" y="1168670"/>
            <a:ext cx="8394700" cy="5179879"/>
          </a:xfrm>
        </p:spPr>
        <p:txBody>
          <a:bodyPr/>
          <a:lstStyle/>
          <a:p>
            <a:r>
              <a:rPr lang="en-US" sz="2400" dirty="0" smtClean="0"/>
              <a:t>Minted 1838-1891</a:t>
            </a:r>
          </a:p>
          <a:p>
            <a:r>
              <a:rPr lang="en-US" sz="2400" dirty="0" smtClean="0"/>
              <a:t>4 mints:  P,  O,   S,  CC</a:t>
            </a:r>
          </a:p>
          <a:p>
            <a:r>
              <a:rPr lang="en-US" sz="2400" dirty="0" smtClean="0"/>
              <a:t>Minted under 3 governments:  USA, State of LA, CSA </a:t>
            </a:r>
          </a:p>
          <a:p>
            <a:pPr>
              <a:spcBef>
                <a:spcPts val="600"/>
              </a:spcBef>
            </a:pPr>
            <a:r>
              <a:rPr lang="en-US" sz="2400" dirty="0" smtClean="0"/>
              <a:t>Eight major sub-types:</a:t>
            </a:r>
          </a:p>
          <a:p>
            <a:pPr lvl="1"/>
            <a:r>
              <a:rPr lang="en-US" sz="2200" dirty="0" smtClean="0"/>
              <a:t>No drapery below elbow, small letters reverse (1839)</a:t>
            </a:r>
          </a:p>
          <a:p>
            <a:pPr lvl="1"/>
            <a:r>
              <a:rPr lang="en-US" sz="2200" dirty="0" smtClean="0"/>
              <a:t>With drapery, small letters reverse (1840-42)</a:t>
            </a:r>
          </a:p>
          <a:p>
            <a:pPr lvl="1"/>
            <a:r>
              <a:rPr lang="en-US" sz="2200" dirty="0" smtClean="0"/>
              <a:t>With drapery, medium letters (Bust) reverse (1840-O no O only)</a:t>
            </a:r>
          </a:p>
          <a:p>
            <a:pPr lvl="1"/>
            <a:r>
              <a:rPr lang="en-US" sz="2200" dirty="0" smtClean="0"/>
              <a:t>Large letters reverse, no Motto (1842-52, 1856-65)</a:t>
            </a:r>
          </a:p>
          <a:p>
            <a:pPr lvl="1"/>
            <a:r>
              <a:rPr lang="en-US" sz="2200" dirty="0" smtClean="0"/>
              <a:t>Arrows at date, rays on reverse (1853 only)</a:t>
            </a:r>
          </a:p>
          <a:p>
            <a:pPr lvl="1"/>
            <a:r>
              <a:rPr lang="en-US" sz="2200" dirty="0" smtClean="0"/>
              <a:t>Arrows at date, no rays (1854-55)</a:t>
            </a:r>
          </a:p>
          <a:p>
            <a:pPr lvl="1"/>
            <a:r>
              <a:rPr lang="en-US" sz="2200" dirty="0" smtClean="0"/>
              <a:t>With Motto on reverse (1866-73, 1875-91)</a:t>
            </a:r>
          </a:p>
          <a:p>
            <a:pPr lvl="1"/>
            <a:r>
              <a:rPr lang="en-US" sz="2200" dirty="0" smtClean="0"/>
              <a:t>With Motto, arrows at date (1873-74)</a:t>
            </a:r>
            <a:endParaRPr lang="en-US" dirty="0"/>
          </a:p>
          <a:p>
            <a:pPr>
              <a:spcBef>
                <a:spcPts val="600"/>
              </a:spcBef>
            </a:pPr>
            <a:r>
              <a:rPr lang="en-US" dirty="0" smtClean="0"/>
              <a:t>Many varieties</a:t>
            </a:r>
          </a:p>
        </p:txBody>
      </p:sp>
    </p:spTree>
    <p:extLst>
      <p:ext uri="{BB962C8B-B14F-4D97-AF65-F5344CB8AC3E}">
        <p14:creationId xmlns:p14="http://schemas.microsoft.com/office/powerpoint/2010/main" val="1648112251"/>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8788" y="1319808"/>
            <a:ext cx="20574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611" y="5132486"/>
            <a:ext cx="2713888" cy="124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0104" y="236507"/>
            <a:ext cx="8079581" cy="633413"/>
          </a:xfrm>
        </p:spPr>
        <p:txBody>
          <a:bodyPr/>
          <a:lstStyle/>
          <a:p>
            <a:pPr fontAlgn="auto">
              <a:spcAft>
                <a:spcPts val="0"/>
              </a:spcAft>
              <a:defRPr/>
            </a:pPr>
            <a:r>
              <a:rPr lang="en-US" b="1" dirty="0" smtClean="0"/>
              <a:t>Many, many varieties</a:t>
            </a:r>
            <a:endParaRPr lang="en-US" b="1" dirty="0"/>
          </a:p>
        </p:txBody>
      </p:sp>
      <p:sp>
        <p:nvSpPr>
          <p:cNvPr id="3" name="Content Placeholder 2"/>
          <p:cNvSpPr>
            <a:spLocks noGrp="1"/>
          </p:cNvSpPr>
          <p:nvPr>
            <p:ph idx="1"/>
          </p:nvPr>
        </p:nvSpPr>
        <p:spPr>
          <a:xfrm>
            <a:off x="215660" y="1319808"/>
            <a:ext cx="3160951" cy="5067741"/>
          </a:xfrm>
        </p:spPr>
        <p:txBody>
          <a:bodyPr>
            <a:normAutofit fontScale="92500" lnSpcReduction="20000"/>
          </a:bodyPr>
          <a:lstStyle/>
          <a:p>
            <a:pPr>
              <a:lnSpc>
                <a:spcPct val="105000"/>
              </a:lnSpc>
              <a:spcBef>
                <a:spcPts val="400"/>
              </a:spcBef>
              <a:spcAft>
                <a:spcPts val="0"/>
              </a:spcAft>
              <a:buFont typeface="Arial" panose="020B0604020202020204" pitchFamily="34" charset="0"/>
              <a:buChar char="•"/>
            </a:pPr>
            <a:r>
              <a:rPr lang="en-US" sz="2400" dirty="0" smtClean="0"/>
              <a:t>About </a:t>
            </a:r>
            <a:r>
              <a:rPr lang="en-US" sz="2400" dirty="0"/>
              <a:t>300 major varieties</a:t>
            </a:r>
          </a:p>
          <a:p>
            <a:pPr>
              <a:lnSpc>
                <a:spcPct val="105000"/>
              </a:lnSpc>
              <a:spcBef>
                <a:spcPts val="400"/>
              </a:spcBef>
              <a:spcAft>
                <a:spcPts val="0"/>
              </a:spcAft>
              <a:buFont typeface="Arial" panose="020B0604020202020204" pitchFamily="34" charset="0"/>
              <a:buChar char="•"/>
            </a:pPr>
            <a:r>
              <a:rPr lang="en-US" sz="2400" dirty="0" smtClean="0"/>
              <a:t>About </a:t>
            </a:r>
            <a:r>
              <a:rPr lang="en-US" sz="2400" dirty="0"/>
              <a:t>1,800 die marriages</a:t>
            </a:r>
          </a:p>
          <a:p>
            <a:pPr>
              <a:lnSpc>
                <a:spcPct val="110000"/>
              </a:lnSpc>
              <a:spcBef>
                <a:spcPts val="400"/>
              </a:spcBef>
              <a:spcAft>
                <a:spcPts val="0"/>
              </a:spcAft>
              <a:buFont typeface="Arial" panose="020B0604020202020204" pitchFamily="34" charset="0"/>
              <a:buChar char="•"/>
            </a:pPr>
            <a:r>
              <a:rPr lang="en-US" sz="2400" dirty="0" err="1" smtClean="0"/>
              <a:t>Overdates</a:t>
            </a:r>
            <a:endParaRPr lang="en-US" sz="2400" dirty="0"/>
          </a:p>
          <a:p>
            <a:pPr>
              <a:lnSpc>
                <a:spcPct val="110000"/>
              </a:lnSpc>
              <a:spcBef>
                <a:spcPts val="400"/>
              </a:spcBef>
              <a:spcAft>
                <a:spcPts val="0"/>
              </a:spcAft>
              <a:buFont typeface="Arial" panose="020B0604020202020204" pitchFamily="34" charset="0"/>
              <a:buChar char="•"/>
            </a:pPr>
            <a:r>
              <a:rPr lang="en-US" sz="2400" dirty="0" smtClean="0"/>
              <a:t>Misplaced dates</a:t>
            </a:r>
            <a:endParaRPr lang="en-US" sz="2400" dirty="0"/>
          </a:p>
          <a:p>
            <a:pPr>
              <a:lnSpc>
                <a:spcPct val="110000"/>
              </a:lnSpc>
              <a:spcBef>
                <a:spcPts val="400"/>
              </a:spcBef>
              <a:spcAft>
                <a:spcPts val="0"/>
              </a:spcAft>
              <a:buFont typeface="Arial" panose="020B0604020202020204" pitchFamily="34" charset="0"/>
              <a:buChar char="•"/>
            </a:pPr>
            <a:r>
              <a:rPr lang="en-US" sz="2400" dirty="0" smtClean="0"/>
              <a:t>Repunched </a:t>
            </a:r>
            <a:r>
              <a:rPr lang="en-US" sz="2400" dirty="0"/>
              <a:t>dates</a:t>
            </a:r>
          </a:p>
          <a:p>
            <a:pPr>
              <a:lnSpc>
                <a:spcPct val="110000"/>
              </a:lnSpc>
              <a:spcBef>
                <a:spcPts val="400"/>
              </a:spcBef>
              <a:spcAft>
                <a:spcPts val="0"/>
              </a:spcAft>
              <a:buFont typeface="Arial" panose="020B0604020202020204" pitchFamily="34" charset="0"/>
              <a:buChar char="•"/>
            </a:pPr>
            <a:r>
              <a:rPr lang="en-US" sz="2400" dirty="0" smtClean="0"/>
              <a:t>Doubled </a:t>
            </a:r>
            <a:r>
              <a:rPr lang="en-US" sz="2400" dirty="0"/>
              <a:t>dies</a:t>
            </a:r>
          </a:p>
          <a:p>
            <a:pPr>
              <a:lnSpc>
                <a:spcPct val="105000"/>
              </a:lnSpc>
              <a:spcBef>
                <a:spcPts val="400"/>
              </a:spcBef>
              <a:spcAft>
                <a:spcPts val="0"/>
              </a:spcAft>
              <a:buFont typeface="Arial" panose="020B0604020202020204" pitchFamily="34" charset="0"/>
              <a:buChar char="•"/>
            </a:pPr>
            <a:r>
              <a:rPr lang="en-US" sz="2400" dirty="0" smtClean="0"/>
              <a:t>Date </a:t>
            </a:r>
            <a:r>
              <a:rPr lang="en-US" sz="2400" dirty="0"/>
              <a:t>and MM size variations</a:t>
            </a:r>
          </a:p>
          <a:p>
            <a:pPr>
              <a:lnSpc>
                <a:spcPct val="110000"/>
              </a:lnSpc>
              <a:spcBef>
                <a:spcPts val="400"/>
              </a:spcBef>
              <a:spcAft>
                <a:spcPts val="0"/>
              </a:spcAft>
              <a:buFont typeface="Arial" panose="020B0604020202020204" pitchFamily="34" charset="0"/>
              <a:buChar char="•"/>
            </a:pPr>
            <a:r>
              <a:rPr lang="en-US" sz="2400" dirty="0" smtClean="0"/>
              <a:t>Repunched </a:t>
            </a:r>
            <a:r>
              <a:rPr lang="en-US" sz="2400" dirty="0"/>
              <a:t>mintmarks</a:t>
            </a:r>
          </a:p>
          <a:p>
            <a:pPr>
              <a:lnSpc>
                <a:spcPct val="110000"/>
              </a:lnSpc>
              <a:spcBef>
                <a:spcPts val="400"/>
              </a:spcBef>
              <a:spcAft>
                <a:spcPts val="0"/>
              </a:spcAft>
              <a:buFont typeface="Arial" panose="020B0604020202020204" pitchFamily="34" charset="0"/>
              <a:buChar char="•"/>
            </a:pPr>
            <a:r>
              <a:rPr lang="en-US" sz="2400" dirty="0" smtClean="0"/>
              <a:t>Major </a:t>
            </a:r>
            <a:r>
              <a:rPr lang="en-US" sz="2400" dirty="0"/>
              <a:t>die cracks, cuds</a:t>
            </a:r>
          </a:p>
          <a:p>
            <a:pPr>
              <a:lnSpc>
                <a:spcPct val="110000"/>
              </a:lnSpc>
              <a:spcBef>
                <a:spcPts val="400"/>
              </a:spcBef>
              <a:spcAft>
                <a:spcPts val="0"/>
              </a:spcAft>
              <a:buFont typeface="Arial" panose="020B0604020202020204" pitchFamily="34" charset="0"/>
              <a:buChar char="•"/>
            </a:pPr>
            <a:r>
              <a:rPr lang="en-US" sz="2400" dirty="0" smtClean="0"/>
              <a:t>Hub </a:t>
            </a:r>
            <a:r>
              <a:rPr lang="en-US" sz="2400" dirty="0"/>
              <a:t>changes</a:t>
            </a:r>
          </a:p>
          <a:p>
            <a:pPr>
              <a:lnSpc>
                <a:spcPct val="110000"/>
              </a:lnSpc>
              <a:spcBef>
                <a:spcPts val="400"/>
              </a:spcBef>
              <a:spcAft>
                <a:spcPts val="0"/>
              </a:spcAft>
              <a:buFont typeface="Arial" panose="020B0604020202020204" pitchFamily="34" charset="0"/>
              <a:buChar char="•"/>
            </a:pPr>
            <a:r>
              <a:rPr lang="en-US" sz="2400" dirty="0" smtClean="0"/>
              <a:t>Errors</a:t>
            </a:r>
            <a:endParaRPr lang="en-US" sz="2400" dirty="0"/>
          </a:p>
          <a:p>
            <a:pPr>
              <a:lnSpc>
                <a:spcPct val="65000"/>
              </a:lnSpc>
              <a:buFont typeface="Arial" panose="020B0604020202020204" pitchFamily="34" charset="0"/>
              <a:buChar char="•"/>
            </a:pPr>
            <a:endParaRPr lang="en-US" sz="1650" dirty="0"/>
          </a:p>
        </p:txBody>
      </p:sp>
      <p:pic>
        <p:nvPicPr>
          <p:cNvPr id="37894"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3287" y="1760934"/>
            <a:ext cx="1992848" cy="131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9895" y="3234020"/>
            <a:ext cx="3307696" cy="1371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8993" y="1264443"/>
            <a:ext cx="1185463" cy="326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7191" y="4824413"/>
            <a:ext cx="2887265" cy="183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0022" y="3319828"/>
            <a:ext cx="1159512" cy="119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p:cNvSpPr>
            <a:spLocks noGrp="1"/>
          </p:cNvSpPr>
          <p:nvPr>
            <p:ph type="sldNum" sz="quarter" idx="4294967295"/>
          </p:nvPr>
        </p:nvSpPr>
        <p:spPr>
          <a:xfrm>
            <a:off x="6949440" y="5271331"/>
            <a:ext cx="2194560" cy="643450"/>
          </a:xfrm>
          <a:prstGeom prst="rect">
            <a:avLst/>
          </a:prstGeom>
        </p:spPr>
        <p:txBody>
          <a:bodyPr rtlCol="0"/>
          <a:lstStyle/>
          <a:p>
            <a:pPr fontAlgn="auto">
              <a:spcBef>
                <a:spcPts val="0"/>
              </a:spcBef>
              <a:spcAft>
                <a:spcPts val="0"/>
              </a:spcAft>
              <a:defRPr/>
            </a:pPr>
            <a:fld id="{18F22298-FCB7-4928-9BFC-0FF96A92CA40}" type="slidenum">
              <a:rPr lang="en-US" sz="4050">
                <a:solidFill>
                  <a:schemeClr val="accent1">
                    <a:alpha val="25000"/>
                  </a:schemeClr>
                </a:solidFill>
                <a:latin typeface="+mj-lt"/>
              </a:rPr>
              <a:pPr fontAlgn="auto">
                <a:spcBef>
                  <a:spcPts val="0"/>
                </a:spcBef>
                <a:spcAft>
                  <a:spcPts val="0"/>
                </a:spcAft>
                <a:defRPr/>
              </a:pPr>
              <a:t>41</a:t>
            </a:fld>
            <a:endParaRPr lang="en-US" sz="4050">
              <a:solidFill>
                <a:schemeClr val="accent1">
                  <a:alpha val="25000"/>
                </a:schemeClr>
              </a:solidFill>
              <a:latin typeface="+mj-lt"/>
            </a:endParaRPr>
          </a:p>
        </p:txBody>
      </p:sp>
    </p:spTree>
    <p:extLst>
      <p:ext uri="{BB962C8B-B14F-4D97-AF65-F5344CB8AC3E}">
        <p14:creationId xmlns:p14="http://schemas.microsoft.com/office/powerpoint/2010/main" val="127294060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Collecting the series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50" y="1410719"/>
            <a:ext cx="8394700" cy="4937830"/>
          </a:xfrm>
        </p:spPr>
        <p:txBody>
          <a:bodyPr/>
          <a:lstStyle/>
          <a:p>
            <a:pPr marL="0" indent="0">
              <a:buNone/>
            </a:pPr>
            <a:r>
              <a:rPr lang="en-US" b="1" dirty="0" smtClean="0"/>
              <a:t>Collecting</a:t>
            </a:r>
          </a:p>
          <a:p>
            <a:r>
              <a:rPr lang="en-US" sz="2400" dirty="0" smtClean="0"/>
              <a:t>A complete date/mint set consists of 112 coins</a:t>
            </a:r>
          </a:p>
          <a:p>
            <a:r>
              <a:rPr lang="en-US" sz="2400" dirty="0" smtClean="0"/>
              <a:t>A complete sub-type set consists of </a:t>
            </a:r>
            <a:r>
              <a:rPr lang="en-US" sz="2400" dirty="0"/>
              <a:t>8</a:t>
            </a:r>
            <a:r>
              <a:rPr lang="en-US" sz="2400" dirty="0" smtClean="0"/>
              <a:t> coins</a:t>
            </a:r>
          </a:p>
          <a:p>
            <a:pPr marL="0" indent="0">
              <a:spcBef>
                <a:spcPts val="1800"/>
              </a:spcBef>
              <a:buNone/>
            </a:pPr>
            <a:r>
              <a:rPr lang="en-US" b="1" dirty="0" smtClean="0"/>
              <a:t>Difficult dates and stoppers</a:t>
            </a:r>
          </a:p>
          <a:p>
            <a:r>
              <a:rPr lang="en-US" sz="2400" dirty="0" smtClean="0"/>
              <a:t>Major varieties (examples):  1847/6</a:t>
            </a:r>
            <a:r>
              <a:rPr lang="en-US" sz="2400" dirty="0"/>
              <a:t>, 1873 NA Open 3, </a:t>
            </a:r>
            <a:r>
              <a:rPr lang="en-US" sz="2400" dirty="0" smtClean="0"/>
              <a:t> 1875-S Micro S</a:t>
            </a:r>
            <a:r>
              <a:rPr lang="en-US" sz="2400" dirty="0"/>
              <a:t>, 1876 </a:t>
            </a:r>
            <a:r>
              <a:rPr lang="en-US" sz="2400" dirty="0" smtClean="0"/>
              <a:t>Large/Small </a:t>
            </a:r>
            <a:r>
              <a:rPr lang="en-US" sz="2400" dirty="0"/>
              <a:t>date</a:t>
            </a:r>
            <a:endParaRPr lang="en-US" sz="2400" dirty="0" smtClean="0"/>
          </a:p>
          <a:p>
            <a:r>
              <a:rPr lang="en-US" sz="2400" dirty="0" smtClean="0"/>
              <a:t>Expensive dates:  1851, 1852, 1870-CC to                     1874-CC,   1878-CC</a:t>
            </a:r>
          </a:p>
          <a:p>
            <a:r>
              <a:rPr lang="en-US" sz="2400" dirty="0" smtClean="0"/>
              <a:t>Stopper:  1878-S  (~60 known)</a:t>
            </a:r>
          </a:p>
          <a:p>
            <a:r>
              <a:rPr lang="en-US" sz="2400" dirty="0" smtClean="0"/>
              <a:t>Big stopper:  1853-O No Arrows (4 known)</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0871" y="3851924"/>
            <a:ext cx="2514600" cy="2520887"/>
          </a:xfrm>
          <a:prstGeom prst="rect">
            <a:avLst/>
          </a:prstGeom>
        </p:spPr>
      </p:pic>
    </p:spTree>
    <p:extLst>
      <p:ext uri="{BB962C8B-B14F-4D97-AF65-F5344CB8AC3E}">
        <p14:creationId xmlns:p14="http://schemas.microsoft.com/office/powerpoint/2010/main" val="388258531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01" y="184547"/>
            <a:ext cx="8079581" cy="921544"/>
          </a:xfrm>
        </p:spPr>
        <p:txBody>
          <a:bodyPr/>
          <a:lstStyle/>
          <a:p>
            <a:pPr fontAlgn="auto">
              <a:spcAft>
                <a:spcPts val="0"/>
              </a:spcAft>
              <a:defRPr/>
            </a:pPr>
            <a:r>
              <a:rPr lang="en-US" b="1" dirty="0" smtClean="0"/>
              <a:t>Typical costs</a:t>
            </a:r>
            <a:endParaRPr lang="en-US" b="1" dirty="0"/>
          </a:p>
        </p:txBody>
      </p:sp>
      <p:pic>
        <p:nvPicPr>
          <p:cNvPr id="3895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312" y="4313504"/>
            <a:ext cx="2145298" cy="218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1736" y="4318537"/>
            <a:ext cx="2145298" cy="217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ontent Placeholder 3"/>
          <p:cNvGraphicFramePr>
            <a:graphicFrameLocks/>
          </p:cNvGraphicFramePr>
          <p:nvPr>
            <p:extLst>
              <p:ext uri="{D42A27DB-BD31-4B8C-83A1-F6EECF244321}">
                <p14:modId xmlns:p14="http://schemas.microsoft.com/office/powerpoint/2010/main" val="1708314111"/>
              </p:ext>
            </p:extLst>
          </p:nvPr>
        </p:nvGraphicFramePr>
        <p:xfrm>
          <a:off x="403648" y="1322268"/>
          <a:ext cx="8307092" cy="2773680"/>
        </p:xfrm>
        <a:graphic>
          <a:graphicData uri="http://schemas.openxmlformats.org/drawingml/2006/table">
            <a:tbl>
              <a:tblPr/>
              <a:tblGrid>
                <a:gridCol w="2763622"/>
                <a:gridCol w="1108334"/>
                <a:gridCol w="659970"/>
                <a:gridCol w="1439100"/>
                <a:gridCol w="1280160"/>
                <a:gridCol w="1055906"/>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70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1,325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year-only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7,500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13,000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94,000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 set, minus 1853-O No Arrows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65,000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115,000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 set, with 1853-O No Arrows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300,000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915,000**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bl>
          </a:graphicData>
        </a:graphic>
      </p:graphicFrame>
      <p:sp>
        <p:nvSpPr>
          <p:cNvPr id="3" name="TextBox 2"/>
          <p:cNvSpPr txBox="1"/>
          <p:nvPr/>
        </p:nvSpPr>
        <p:spPr>
          <a:xfrm>
            <a:off x="5932048" y="4082671"/>
            <a:ext cx="2960939" cy="461665"/>
          </a:xfrm>
          <a:prstGeom prst="rect">
            <a:avLst/>
          </a:prstGeom>
          <a:noFill/>
        </p:spPr>
        <p:txBody>
          <a:bodyPr wrap="none" rtlCol="0">
            <a:spAutoFit/>
          </a:bodyPr>
          <a:lstStyle/>
          <a:p>
            <a:r>
              <a:rPr lang="en-US" dirty="0" smtClean="0">
                <a:solidFill>
                  <a:schemeClr val="bg2"/>
                </a:solidFill>
              </a:rPr>
              <a:t>** </a:t>
            </a:r>
            <a:r>
              <a:rPr lang="en-US" sz="1600" dirty="0" smtClean="0">
                <a:solidFill>
                  <a:schemeClr val="bg2"/>
                </a:solidFill>
              </a:rPr>
              <a:t>1853-O No Arrows in VF35</a:t>
            </a:r>
            <a:endParaRPr lang="en-US" sz="1600" dirty="0">
              <a:solidFill>
                <a:schemeClr val="bg2"/>
              </a:solidFill>
            </a:endParaRPr>
          </a:p>
        </p:txBody>
      </p:sp>
    </p:spTree>
    <p:extLst>
      <p:ext uri="{BB962C8B-B14F-4D97-AF65-F5344CB8AC3E}">
        <p14:creationId xmlns:p14="http://schemas.microsoft.com/office/powerpoint/2010/main" val="243131692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20" y="291634"/>
            <a:ext cx="5082778" cy="700016"/>
          </a:xfrm>
        </p:spPr>
        <p:txBody>
          <a:bodyPr/>
          <a:lstStyle/>
          <a:p>
            <a:pPr fontAlgn="auto">
              <a:spcAft>
                <a:spcPts val="0"/>
              </a:spcAft>
              <a:defRPr/>
            </a:pPr>
            <a:r>
              <a:rPr lang="en-US" b="1" dirty="0" smtClean="0"/>
              <a:t>References</a:t>
            </a:r>
            <a:endParaRPr lang="en-US" b="1" dirty="0"/>
          </a:p>
        </p:txBody>
      </p:sp>
      <p:grpSp>
        <p:nvGrpSpPr>
          <p:cNvPr id="39939" name="Group 12"/>
          <p:cNvGrpSpPr>
            <a:grpSpLocks/>
          </p:cNvGrpSpPr>
          <p:nvPr/>
        </p:nvGrpSpPr>
        <p:grpSpPr bwMode="auto">
          <a:xfrm>
            <a:off x="225287" y="4121426"/>
            <a:ext cx="8666922" cy="2536237"/>
            <a:chOff x="657224" y="2489353"/>
            <a:chExt cx="10804963" cy="3008845"/>
          </a:xfrm>
        </p:grpSpPr>
        <p:pic>
          <p:nvPicPr>
            <p:cNvPr id="3994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24" y="2635623"/>
              <a:ext cx="2027688" cy="271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5794" y="2489353"/>
              <a:ext cx="2325017" cy="300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7637" y="2557817"/>
              <a:ext cx="2106074" cy="28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4636" y="2489353"/>
              <a:ext cx="2325017" cy="300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09653" y="2580171"/>
              <a:ext cx="2152534" cy="282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0"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1965" y="1271122"/>
            <a:ext cx="1948069" cy="287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3582" y="2286728"/>
            <a:ext cx="3134110" cy="13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5609" y="1967121"/>
            <a:ext cx="1666688" cy="2154304"/>
          </a:xfrm>
          <a:prstGeom prst="rect">
            <a:avLst/>
          </a:prstGeom>
        </p:spPr>
      </p:pic>
    </p:spTree>
    <p:extLst>
      <p:ext uri="{BB962C8B-B14F-4D97-AF65-F5344CB8AC3E}">
        <p14:creationId xmlns:p14="http://schemas.microsoft.com/office/powerpoint/2010/main" val="136604565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sz="quarter"/>
          </p:nvPr>
        </p:nvSpPr>
        <p:spPr>
          <a:xfrm>
            <a:off x="3635375" y="450850"/>
            <a:ext cx="5326063" cy="3540125"/>
          </a:xfrm>
          <a:noFill/>
          <a:ln/>
        </p:spPr>
        <p:txBody>
          <a:bodyPr/>
          <a:lstStyle/>
          <a:p>
            <a:r>
              <a:rPr lang="en-US" sz="4400" b="0" dirty="0" smtClean="0"/>
              <a:t>Liberty Seated Dollars</a:t>
            </a:r>
            <a:br>
              <a:rPr lang="en-US" sz="4400" b="0" dirty="0" smtClean="0"/>
            </a:br>
            <a:r>
              <a:rPr lang="en-US" sz="3600" b="0" dirty="0" smtClean="0"/>
              <a:t>1840-1873</a:t>
            </a:r>
            <a:r>
              <a:rPr lang="en-US" sz="4400" b="0" dirty="0" smtClean="0"/>
              <a:t/>
            </a:r>
            <a:br>
              <a:rPr lang="en-US" sz="4400" b="0" dirty="0" smtClean="0"/>
            </a:br>
            <a:endParaRPr lang="en-US" sz="3600"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tretch>
            <a:fillRect/>
          </a:stretch>
        </p:blipFill>
        <p:spPr>
          <a:xfrm>
            <a:off x="699223" y="2993277"/>
            <a:ext cx="2293620" cy="2286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18" y="450850"/>
            <a:ext cx="2263140" cy="2286000"/>
          </a:xfrm>
          <a:prstGeom prst="rect">
            <a:avLst/>
          </a:prstGeom>
        </p:spPr>
      </p:pic>
    </p:spTree>
    <p:extLst>
      <p:ext uri="{BB962C8B-B14F-4D97-AF65-F5344CB8AC3E}">
        <p14:creationId xmlns:p14="http://schemas.microsoft.com/office/powerpoint/2010/main" val="281347371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Liberty Seated </a:t>
            </a:r>
            <a:r>
              <a:rPr lang="en-US" dirty="0" smtClean="0"/>
              <a:t>Dollars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50" y="1168670"/>
            <a:ext cx="8394700" cy="5179879"/>
          </a:xfrm>
        </p:spPr>
        <p:txBody>
          <a:bodyPr/>
          <a:lstStyle/>
          <a:p>
            <a:r>
              <a:rPr lang="en-US" dirty="0" smtClean="0"/>
              <a:t>Minted 1840-1873</a:t>
            </a:r>
          </a:p>
          <a:p>
            <a:r>
              <a:rPr lang="en-US" dirty="0" smtClean="0"/>
              <a:t>4 mints:  P, O, S, CC</a:t>
            </a:r>
          </a:p>
          <a:p>
            <a:r>
              <a:rPr lang="en-US" dirty="0" smtClean="0"/>
              <a:t>Two major sub-types:</a:t>
            </a:r>
          </a:p>
          <a:p>
            <a:pPr lvl="1"/>
            <a:r>
              <a:rPr lang="en-US" sz="2200" dirty="0" smtClean="0"/>
              <a:t>No Motto  (1840-1865)</a:t>
            </a:r>
          </a:p>
          <a:p>
            <a:pPr lvl="1"/>
            <a:r>
              <a:rPr lang="en-US" sz="2200" dirty="0" smtClean="0"/>
              <a:t>With Motto (1866-73)</a:t>
            </a:r>
            <a:endParaRPr lang="en-US" dirty="0"/>
          </a:p>
          <a:p>
            <a:pPr>
              <a:spcBef>
                <a:spcPts val="600"/>
              </a:spcBef>
            </a:pPr>
            <a:r>
              <a:rPr lang="en-US" dirty="0" smtClean="0"/>
              <a:t>Total mintage of the entire series just over 6 million</a:t>
            </a:r>
          </a:p>
          <a:p>
            <a:pPr>
              <a:spcBef>
                <a:spcPts val="600"/>
              </a:spcBef>
            </a:pPr>
            <a:r>
              <a:rPr lang="en-US" dirty="0" smtClean="0"/>
              <a:t>Many very low mintage coins</a:t>
            </a:r>
          </a:p>
          <a:p>
            <a:pPr>
              <a:spcBef>
                <a:spcPts val="600"/>
              </a:spcBef>
            </a:pPr>
            <a:r>
              <a:rPr lang="en-US" dirty="0" smtClean="0"/>
              <a:t>Very difficult series to complete, both due to high cost of common coins, and the big challenge to find the better and rare dates</a:t>
            </a:r>
          </a:p>
        </p:txBody>
      </p:sp>
    </p:spTree>
    <p:extLst>
      <p:ext uri="{BB962C8B-B14F-4D97-AF65-F5344CB8AC3E}">
        <p14:creationId xmlns:p14="http://schemas.microsoft.com/office/powerpoint/2010/main" val="349136846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Legendary rarity – 1870-S</a:t>
            </a:r>
            <a:endParaRPr lang="en-US" dirty="0"/>
          </a:p>
        </p:txBody>
      </p:sp>
      <p:sp>
        <p:nvSpPr>
          <p:cNvPr id="3" name="Content Placeholder 2"/>
          <p:cNvSpPr>
            <a:spLocks noGrp="1"/>
          </p:cNvSpPr>
          <p:nvPr>
            <p:ph idx="1"/>
          </p:nvPr>
        </p:nvSpPr>
        <p:spPr>
          <a:xfrm>
            <a:off x="336549" y="1273175"/>
            <a:ext cx="5269121" cy="5270500"/>
          </a:xfrm>
        </p:spPr>
        <p:txBody>
          <a:bodyPr/>
          <a:lstStyle/>
          <a:p>
            <a:pPr indent="-228600">
              <a:lnSpc>
                <a:spcPct val="100000"/>
              </a:lnSpc>
              <a:buFont typeface="Arial" charset="0"/>
              <a:buChar char="•"/>
            </a:pPr>
            <a:r>
              <a:rPr lang="en-US" altLang="en-US" dirty="0" smtClean="0"/>
              <a:t>No record of mintage</a:t>
            </a:r>
          </a:p>
          <a:p>
            <a:pPr indent="-228600">
              <a:lnSpc>
                <a:spcPct val="100000"/>
              </a:lnSpc>
              <a:buFont typeface="Arial" charset="0"/>
              <a:buChar char="•"/>
            </a:pPr>
            <a:r>
              <a:rPr lang="en-US" altLang="en-US" dirty="0" smtClean="0"/>
              <a:t>A few coins started showing up in circulation in the 1870s and 1880s</a:t>
            </a:r>
          </a:p>
          <a:p>
            <a:pPr indent="-228600">
              <a:lnSpc>
                <a:spcPct val="100000"/>
              </a:lnSpc>
              <a:buFont typeface="Arial" charset="0"/>
              <a:buChar char="•"/>
            </a:pPr>
            <a:r>
              <a:rPr lang="en-US" altLang="en-US" dirty="0" smtClean="0"/>
              <a:t>Hand-engraved mintmark on die</a:t>
            </a:r>
          </a:p>
          <a:p>
            <a:pPr indent="-228600">
              <a:lnSpc>
                <a:spcPct val="100000"/>
              </a:lnSpc>
              <a:buFont typeface="Arial" charset="0"/>
              <a:buChar char="•"/>
            </a:pPr>
            <a:r>
              <a:rPr lang="en-US" altLang="en-US" dirty="0" smtClean="0"/>
              <a:t>Later discovered to have been minted special for inclusion in the Cornerstone of the new SF Mint (along with 1870-S half dime and gold $3)</a:t>
            </a:r>
          </a:p>
          <a:p>
            <a:pPr indent="-228600">
              <a:lnSpc>
                <a:spcPct val="100000"/>
              </a:lnSpc>
              <a:buFont typeface="Arial" charset="0"/>
              <a:buChar char="•"/>
            </a:pPr>
            <a:r>
              <a:rPr lang="en-US" altLang="en-US" dirty="0" smtClean="0"/>
              <a:t>11-12 known, not a regular issue</a:t>
            </a:r>
            <a:endParaRPr lang="en-US" altLang="en-US" dirty="0"/>
          </a:p>
          <a:p>
            <a:pPr>
              <a:lnSpc>
                <a:spcPct val="100000"/>
              </a:lnSpc>
              <a:buFont typeface="Arial" charset="0"/>
              <a:buChar char="•"/>
            </a:pPr>
            <a:endParaRPr lang="en-US" altLang="en-US" sz="2200" b="1" dirty="0"/>
          </a:p>
          <a:p>
            <a:endParaRPr lang="en-US" dirty="0"/>
          </a:p>
        </p:txBody>
      </p:sp>
      <p:pic>
        <p:nvPicPr>
          <p:cNvPr id="4" name="Picture 4" descr="1870s_silver_dollar_ob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166">
            <a:off x="6157554" y="1259973"/>
            <a:ext cx="2720540" cy="27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870s_silver_dollar_r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998" y="4041913"/>
            <a:ext cx="2709096" cy="274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72935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Plenty to Collect</a:t>
            </a:r>
            <a:endParaRPr lang="en-US" dirty="0"/>
          </a:p>
        </p:txBody>
      </p:sp>
      <p:sp>
        <p:nvSpPr>
          <p:cNvPr id="3" name="Content Placeholder 2"/>
          <p:cNvSpPr>
            <a:spLocks noGrp="1"/>
          </p:cNvSpPr>
          <p:nvPr>
            <p:ph idx="1"/>
          </p:nvPr>
        </p:nvSpPr>
        <p:spPr>
          <a:xfrm>
            <a:off x="336549" y="1273175"/>
            <a:ext cx="7200719" cy="5270500"/>
          </a:xfrm>
        </p:spPr>
        <p:txBody>
          <a:bodyPr/>
          <a:lstStyle/>
          <a:p>
            <a:pPr indent="-228600">
              <a:lnSpc>
                <a:spcPct val="100000"/>
              </a:lnSpc>
              <a:buFont typeface="Arial" charset="0"/>
              <a:buChar char="•"/>
            </a:pPr>
            <a:r>
              <a:rPr lang="en-US" altLang="en-US" dirty="0" smtClean="0"/>
              <a:t>45 </a:t>
            </a:r>
            <a:r>
              <a:rPr lang="en-US" altLang="en-US" dirty="0"/>
              <a:t>dates/ mintmarks  </a:t>
            </a:r>
          </a:p>
          <a:p>
            <a:pPr indent="-228600">
              <a:lnSpc>
                <a:spcPct val="100000"/>
              </a:lnSpc>
              <a:buFont typeface="Arial" charset="0"/>
              <a:buChar char="•"/>
            </a:pPr>
            <a:r>
              <a:rPr lang="en-US" altLang="en-US" dirty="0"/>
              <a:t>About 50 varieties, mostly minor, but some very interesting</a:t>
            </a:r>
          </a:p>
          <a:p>
            <a:pPr marL="814388" lvl="1" indent="-342900">
              <a:lnSpc>
                <a:spcPct val="100000"/>
              </a:lnSpc>
              <a:buFont typeface="Arial" panose="020B0604020202020204" pitchFamily="34" charset="0"/>
              <a:buChar char="−"/>
            </a:pPr>
            <a:r>
              <a:rPr lang="en-US" altLang="en-US" dirty="0"/>
              <a:t>Repunched dates</a:t>
            </a:r>
          </a:p>
          <a:p>
            <a:pPr marL="814388" lvl="1" indent="-342900">
              <a:lnSpc>
                <a:spcPct val="100000"/>
              </a:lnSpc>
              <a:buFont typeface="Arial" panose="020B0604020202020204" pitchFamily="34" charset="0"/>
              <a:buChar char="−"/>
            </a:pPr>
            <a:r>
              <a:rPr lang="en-US" altLang="en-US" dirty="0"/>
              <a:t>Doubled dies</a:t>
            </a:r>
          </a:p>
          <a:p>
            <a:pPr marL="814388" lvl="1" indent="-342900">
              <a:lnSpc>
                <a:spcPct val="100000"/>
              </a:lnSpc>
              <a:buFont typeface="Arial" panose="020B0604020202020204" pitchFamily="34" charset="0"/>
              <a:buChar char="−"/>
            </a:pPr>
            <a:r>
              <a:rPr lang="en-US" altLang="en-US" dirty="0" smtClean="0"/>
              <a:t>Misplaced dates</a:t>
            </a:r>
            <a:endParaRPr lang="en-US" altLang="en-US" dirty="0"/>
          </a:p>
          <a:p>
            <a:pPr marL="90488" lvl="1" indent="-228600">
              <a:lnSpc>
                <a:spcPct val="100000"/>
              </a:lnSpc>
              <a:spcBef>
                <a:spcPts val="1300"/>
              </a:spcBef>
              <a:buFont typeface="Arial" charset="0"/>
              <a:buChar char="•"/>
            </a:pPr>
            <a:r>
              <a:rPr lang="en-US" altLang="en-US" sz="2600" dirty="0"/>
              <a:t>200+ die marriages (including proofs)</a:t>
            </a:r>
          </a:p>
          <a:p>
            <a:pPr indent="-228600">
              <a:lnSpc>
                <a:spcPct val="100000"/>
              </a:lnSpc>
              <a:buFont typeface="Arial" charset="0"/>
              <a:buChar char="•"/>
            </a:pPr>
            <a:r>
              <a:rPr lang="en-US" altLang="en-US" dirty="0"/>
              <a:t>Moderate cuds and die cracks</a:t>
            </a:r>
          </a:p>
          <a:p>
            <a:pPr>
              <a:lnSpc>
                <a:spcPct val="100000"/>
              </a:lnSpc>
              <a:buFont typeface="Arial" charset="0"/>
              <a:buChar char="•"/>
            </a:pPr>
            <a:endParaRPr lang="en-US" altLang="en-US" sz="2200" b="1" dirty="0"/>
          </a:p>
          <a:p>
            <a:endParaRPr lang="en-US" dirty="0"/>
          </a:p>
        </p:txBody>
      </p:sp>
    </p:spTree>
    <p:extLst>
      <p:ext uri="{BB962C8B-B14F-4D97-AF65-F5344CB8AC3E}">
        <p14:creationId xmlns:p14="http://schemas.microsoft.com/office/powerpoint/2010/main" val="224250054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a:t>
            </a:r>
            <a:endParaRPr lang="en-US" dirty="0"/>
          </a:p>
        </p:txBody>
      </p:sp>
      <p:sp>
        <p:nvSpPr>
          <p:cNvPr id="3" name="Content Placeholder 2"/>
          <p:cNvSpPr>
            <a:spLocks noGrp="1"/>
          </p:cNvSpPr>
          <p:nvPr>
            <p:ph idx="1"/>
          </p:nvPr>
        </p:nvSpPr>
        <p:spPr>
          <a:xfrm>
            <a:off x="336549" y="1273175"/>
            <a:ext cx="7200719" cy="5270500"/>
          </a:xfrm>
        </p:spPr>
        <p:txBody>
          <a:bodyPr/>
          <a:lstStyle/>
          <a:p>
            <a:pPr marL="0" indent="0">
              <a:lnSpc>
                <a:spcPct val="100000"/>
              </a:lnSpc>
              <a:buNone/>
            </a:pPr>
            <a:r>
              <a:rPr lang="en-US" altLang="en-US" sz="2800" dirty="0" smtClean="0"/>
              <a:t>Major Varieties (samples)</a:t>
            </a:r>
          </a:p>
          <a:p>
            <a:pPr indent="-228600">
              <a:lnSpc>
                <a:spcPct val="100000"/>
              </a:lnSpc>
              <a:buFont typeface="Arial" charset="0"/>
              <a:buChar char="•"/>
            </a:pPr>
            <a:r>
              <a:rPr lang="en-US" altLang="en-US" sz="2400" dirty="0"/>
              <a:t>1842 </a:t>
            </a:r>
            <a:r>
              <a:rPr lang="en-US" altLang="en-US" sz="2400" dirty="0" smtClean="0"/>
              <a:t>MPD</a:t>
            </a:r>
          </a:p>
          <a:p>
            <a:pPr indent="-228600">
              <a:lnSpc>
                <a:spcPct val="100000"/>
              </a:lnSpc>
              <a:buFont typeface="Arial" charset="0"/>
              <a:buChar char="•"/>
            </a:pPr>
            <a:r>
              <a:rPr lang="en-US" altLang="en-US" sz="2400" dirty="0" smtClean="0"/>
              <a:t>1844 </a:t>
            </a:r>
            <a:r>
              <a:rPr lang="en-US" altLang="en-US" sz="2400" dirty="0"/>
              <a:t>DDO and </a:t>
            </a:r>
            <a:r>
              <a:rPr lang="en-US" altLang="en-US" sz="2400" dirty="0" smtClean="0"/>
              <a:t>MPD</a:t>
            </a:r>
          </a:p>
          <a:p>
            <a:pPr indent="-228600">
              <a:lnSpc>
                <a:spcPct val="100000"/>
              </a:lnSpc>
              <a:buFont typeface="Arial" charset="0"/>
              <a:buChar char="•"/>
            </a:pPr>
            <a:r>
              <a:rPr lang="en-US" altLang="en-US" sz="2400" dirty="0" smtClean="0"/>
              <a:t>1856/6</a:t>
            </a:r>
          </a:p>
          <a:p>
            <a:pPr indent="-228600">
              <a:lnSpc>
                <a:spcPct val="100000"/>
              </a:lnSpc>
              <a:buFont typeface="Arial" charset="0"/>
              <a:buChar char="•"/>
            </a:pPr>
            <a:r>
              <a:rPr lang="en-US" altLang="en-US" sz="2400" dirty="0" smtClean="0"/>
              <a:t>1867/1867 </a:t>
            </a:r>
            <a:r>
              <a:rPr lang="en-US" altLang="en-US" sz="2400" dirty="0"/>
              <a:t>large/small </a:t>
            </a:r>
            <a:r>
              <a:rPr lang="en-US" altLang="en-US" sz="2400" dirty="0" smtClean="0"/>
              <a:t>date</a:t>
            </a:r>
          </a:p>
          <a:p>
            <a:pPr indent="-228600">
              <a:lnSpc>
                <a:spcPct val="100000"/>
              </a:lnSpc>
              <a:buFont typeface="Arial" charset="0"/>
              <a:buChar char="•"/>
            </a:pPr>
            <a:r>
              <a:rPr lang="en-US" altLang="en-US" sz="2400" dirty="0" smtClean="0"/>
              <a:t>1869 MPD, 1871 </a:t>
            </a:r>
            <a:r>
              <a:rPr lang="en-US" altLang="en-US" sz="2400" dirty="0"/>
              <a:t>MPD, 1872 </a:t>
            </a:r>
            <a:r>
              <a:rPr lang="en-US" altLang="en-US" sz="2400" dirty="0" smtClean="0"/>
              <a:t>MPD</a:t>
            </a:r>
          </a:p>
          <a:p>
            <a:pPr indent="-228600">
              <a:lnSpc>
                <a:spcPct val="100000"/>
              </a:lnSpc>
              <a:buFont typeface="Arial" charset="0"/>
              <a:buChar char="•"/>
            </a:pPr>
            <a:r>
              <a:rPr lang="en-US" altLang="en-US" sz="2400" dirty="0" smtClean="0"/>
              <a:t>1872 </a:t>
            </a:r>
            <a:r>
              <a:rPr lang="en-US" altLang="en-US" sz="2400" dirty="0"/>
              <a:t>and 1873 </a:t>
            </a:r>
            <a:r>
              <a:rPr lang="en-US" altLang="en-US" sz="2400" dirty="0" smtClean="0"/>
              <a:t>DDR</a:t>
            </a:r>
          </a:p>
          <a:p>
            <a:pPr indent="-228600">
              <a:lnSpc>
                <a:spcPct val="100000"/>
              </a:lnSpc>
              <a:buFont typeface="Arial" charset="0"/>
              <a:buChar char="•"/>
            </a:pPr>
            <a:r>
              <a:rPr lang="en-US" altLang="en-US" sz="2400" dirty="0"/>
              <a:t>Interesting die states – 1842 with </a:t>
            </a:r>
            <a:r>
              <a:rPr lang="en-US" altLang="en-US" sz="2400" dirty="0" smtClean="0"/>
              <a:t>                           3 </a:t>
            </a:r>
            <a:r>
              <a:rPr lang="en-US" altLang="en-US" sz="2400" dirty="0"/>
              <a:t>obverse rim cuds (also 1 and 2 cuds)  </a:t>
            </a:r>
          </a:p>
          <a:p>
            <a:pPr indent="-228600">
              <a:lnSpc>
                <a:spcPct val="100000"/>
              </a:lnSpc>
              <a:buFont typeface="Arial" charset="0"/>
              <a:buChar char="•"/>
            </a:pPr>
            <a:endParaRPr lang="en-US" altLang="en-US" sz="2200" dirty="0"/>
          </a:p>
          <a:p>
            <a:pPr indent="-228600">
              <a:lnSpc>
                <a:spcPct val="100000"/>
              </a:lnSpc>
              <a:buFont typeface="Arial" charset="0"/>
              <a:buChar char="•"/>
            </a:pPr>
            <a:endParaRPr lang="en-US" altLang="en-US" dirty="0"/>
          </a:p>
          <a:p>
            <a:pPr>
              <a:lnSpc>
                <a:spcPct val="100000"/>
              </a:lnSpc>
              <a:buFont typeface="Arial" charset="0"/>
              <a:buChar char="•"/>
            </a:pPr>
            <a:endParaRPr lang="en-US" altLang="en-US" sz="2200" b="1" dirty="0"/>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309949" y="1400084"/>
            <a:ext cx="3569617" cy="3328669"/>
          </a:xfrm>
          <a:prstGeom prst="rect">
            <a:avLst/>
          </a:prstGeom>
        </p:spPr>
      </p:pic>
    </p:spTree>
    <p:extLst>
      <p:ext uri="{BB962C8B-B14F-4D97-AF65-F5344CB8AC3E}">
        <p14:creationId xmlns:p14="http://schemas.microsoft.com/office/powerpoint/2010/main" val="107916578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Hall of Fame, Publishing Awards</a:t>
            </a:r>
            <a:endParaRPr lang="en-US" dirty="0"/>
          </a:p>
        </p:txBody>
      </p:sp>
      <p:sp>
        <p:nvSpPr>
          <p:cNvPr id="3" name="Content Placeholder 2"/>
          <p:cNvSpPr>
            <a:spLocks noGrp="1"/>
          </p:cNvSpPr>
          <p:nvPr>
            <p:ph idx="1"/>
          </p:nvPr>
        </p:nvSpPr>
        <p:spPr>
          <a:xfrm>
            <a:off x="336550" y="1273175"/>
            <a:ext cx="6064250" cy="5270500"/>
          </a:xfrm>
        </p:spPr>
        <p:txBody>
          <a:bodyPr/>
          <a:lstStyle/>
          <a:p>
            <a:pPr defTabSz="914400">
              <a:lnSpc>
                <a:spcPct val="115000"/>
              </a:lnSpc>
              <a:spcBef>
                <a:spcPts val="0"/>
              </a:spcBef>
              <a:spcAft>
                <a:spcPts val="0"/>
              </a:spcAft>
              <a:buFont typeface="Arial" panose="020B0604020202020204" pitchFamily="34" charset="0"/>
              <a:buNone/>
            </a:pPr>
            <a:r>
              <a:rPr lang="en-US" b="1" dirty="0"/>
              <a:t>Hall of Fame </a:t>
            </a:r>
            <a:r>
              <a:rPr lang="en-US" b="1" dirty="0" smtClean="0"/>
              <a:t>recognition</a:t>
            </a:r>
            <a:endParaRPr lang="en-US" b="1" dirty="0"/>
          </a:p>
          <a:p>
            <a:pPr defTabSz="914400">
              <a:lnSpc>
                <a:spcPct val="115000"/>
              </a:lnSpc>
              <a:spcBef>
                <a:spcPts val="0"/>
              </a:spcBef>
              <a:spcAft>
                <a:spcPts val="0"/>
              </a:spcAft>
              <a:buFont typeface="Arial" panose="020B0604020202020204" pitchFamily="34" charset="0"/>
              <a:buNone/>
            </a:pPr>
            <a:r>
              <a:rPr lang="en-US" sz="2200" dirty="0" err="1" smtClean="0"/>
              <a:t>HoF</a:t>
            </a:r>
            <a:r>
              <a:rPr lang="en-US" sz="2200" dirty="0" smtClean="0"/>
              <a:t> </a:t>
            </a:r>
            <a:r>
              <a:rPr lang="en-US" sz="2200" dirty="0"/>
              <a:t>Committee annual review and voting</a:t>
            </a:r>
          </a:p>
          <a:p>
            <a:pPr defTabSz="914400">
              <a:spcBef>
                <a:spcPts val="600"/>
              </a:spcBef>
              <a:spcAft>
                <a:spcPts val="0"/>
              </a:spcAft>
              <a:buFont typeface="Arial" panose="020B0604020202020204" pitchFamily="34" charset="0"/>
              <a:buNone/>
            </a:pPr>
            <a:r>
              <a:rPr lang="en-US" sz="2200" dirty="0"/>
              <a:t>LSCC </a:t>
            </a:r>
            <a:r>
              <a:rPr lang="en-US" sz="2200" dirty="0" err="1"/>
              <a:t>HoF</a:t>
            </a:r>
            <a:r>
              <a:rPr lang="en-US" sz="2200" dirty="0"/>
              <a:t> Members:  Kamal </a:t>
            </a:r>
            <a:r>
              <a:rPr lang="en-US" sz="2200" dirty="0" err="1"/>
              <a:t>Ahwash</a:t>
            </a:r>
            <a:r>
              <a:rPr lang="en-US" sz="2200" dirty="0"/>
              <a:t>, John McCloskey, Al Blythe, Randy Wiley, Brian Greer, Gerry Fortin, Jim O’Donnell, Eugene </a:t>
            </a:r>
            <a:r>
              <a:rPr lang="en-US" sz="2200" dirty="0" smtClean="0"/>
              <a:t>Gardner, Jim Gray, Len </a:t>
            </a:r>
            <a:r>
              <a:rPr lang="en-US" sz="2200" dirty="0" err="1" smtClean="0"/>
              <a:t>Augsburger</a:t>
            </a:r>
            <a:r>
              <a:rPr lang="en-US" sz="2200" dirty="0" smtClean="0"/>
              <a:t>, Bill Bugert</a:t>
            </a:r>
            <a:endParaRPr lang="en-US" sz="2200" dirty="0"/>
          </a:p>
          <a:p>
            <a:pPr defTabSz="914400">
              <a:lnSpc>
                <a:spcPct val="115000"/>
              </a:lnSpc>
              <a:spcBef>
                <a:spcPts val="0"/>
              </a:spcBef>
              <a:spcAft>
                <a:spcPts val="0"/>
              </a:spcAft>
              <a:buFont typeface="Arial" panose="020B0604020202020204" pitchFamily="34" charset="0"/>
              <a:buNone/>
            </a:pPr>
            <a:endParaRPr lang="en-US" sz="1800" dirty="0"/>
          </a:p>
          <a:p>
            <a:pPr defTabSz="914400">
              <a:lnSpc>
                <a:spcPct val="115000"/>
              </a:lnSpc>
              <a:spcBef>
                <a:spcPts val="0"/>
              </a:spcBef>
              <a:spcAft>
                <a:spcPts val="0"/>
              </a:spcAft>
              <a:buFont typeface="Arial" panose="020B0604020202020204" pitchFamily="34" charset="0"/>
              <a:buNone/>
            </a:pPr>
            <a:r>
              <a:rPr lang="en-US" b="1" dirty="0"/>
              <a:t>Annual </a:t>
            </a:r>
            <a:r>
              <a:rPr lang="en-US" b="1" dirty="0" smtClean="0"/>
              <a:t>publishing awards</a:t>
            </a:r>
            <a:endParaRPr lang="en-US" b="1" dirty="0"/>
          </a:p>
          <a:p>
            <a:pPr defTabSz="914400">
              <a:spcBef>
                <a:spcPts val="0"/>
              </a:spcBef>
              <a:spcAft>
                <a:spcPts val="0"/>
              </a:spcAft>
              <a:buFont typeface="Arial" panose="020B0604020202020204" pitchFamily="34" charset="0"/>
              <a:buNone/>
            </a:pPr>
            <a:r>
              <a:rPr lang="en-US" sz="2200" dirty="0" err="1"/>
              <a:t>Ahwash</a:t>
            </a:r>
            <a:r>
              <a:rPr lang="en-US" sz="2200" dirty="0"/>
              <a:t> Award – Best </a:t>
            </a:r>
            <a:r>
              <a:rPr lang="en-US" sz="2200" i="1" dirty="0"/>
              <a:t>Gobrecht Journal</a:t>
            </a:r>
            <a:r>
              <a:rPr lang="en-US" sz="2200" dirty="0"/>
              <a:t> article as voted by membership</a:t>
            </a:r>
          </a:p>
          <a:p>
            <a:pPr defTabSz="914400">
              <a:spcBef>
                <a:spcPts val="600"/>
              </a:spcBef>
              <a:spcAft>
                <a:spcPts val="0"/>
              </a:spcAft>
              <a:buFont typeface="Arial" panose="020B0604020202020204" pitchFamily="34" charset="0"/>
              <a:buNone/>
            </a:pPr>
            <a:r>
              <a:rPr lang="en-US" sz="2200" i="1" dirty="0"/>
              <a:t>E-Gobrecht</a:t>
            </a:r>
            <a:r>
              <a:rPr lang="en-US" sz="2200" dirty="0"/>
              <a:t> Editor’s Award – Key contribution to monthly newsletter</a:t>
            </a:r>
          </a:p>
          <a:p>
            <a:pPr>
              <a:spcBef>
                <a:spcPts val="0"/>
              </a:spcBef>
              <a:spcAft>
                <a:spcPts val="0"/>
              </a:spcAft>
            </a:pPr>
            <a:endParaRPr lang="en-US" sz="2200"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5</a:t>
            </a:fld>
            <a:endParaRPr lang="en-US" dirty="0"/>
          </a:p>
        </p:txBody>
      </p:sp>
      <p:pic>
        <p:nvPicPr>
          <p:cNvPr id="5" name="Picture 8" descr="2012_HoF_a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499690"/>
            <a:ext cx="2572954" cy="261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25577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Difficult Dates and Stoppers</a:t>
            </a:r>
            <a:endParaRPr lang="en-US" dirty="0"/>
          </a:p>
        </p:txBody>
      </p:sp>
      <p:sp>
        <p:nvSpPr>
          <p:cNvPr id="3" name="Content Placeholder 2"/>
          <p:cNvSpPr>
            <a:spLocks noGrp="1"/>
          </p:cNvSpPr>
          <p:nvPr>
            <p:ph idx="1"/>
          </p:nvPr>
        </p:nvSpPr>
        <p:spPr>
          <a:xfrm>
            <a:off x="336549" y="1273175"/>
            <a:ext cx="7200719" cy="5270500"/>
          </a:xfrm>
        </p:spPr>
        <p:txBody>
          <a:bodyPr/>
          <a:lstStyle/>
          <a:p>
            <a:pPr marL="0" indent="0">
              <a:lnSpc>
                <a:spcPct val="100000"/>
              </a:lnSpc>
              <a:buNone/>
            </a:pPr>
            <a:r>
              <a:rPr lang="en-US" altLang="en-US" b="1" dirty="0" smtClean="0"/>
              <a:t>Expensive dates:</a:t>
            </a:r>
          </a:p>
          <a:p>
            <a:pPr lvl="1" indent="-228600">
              <a:lnSpc>
                <a:spcPct val="100000"/>
              </a:lnSpc>
              <a:spcBef>
                <a:spcPts val="0"/>
              </a:spcBef>
              <a:spcAft>
                <a:spcPts val="0"/>
              </a:spcAft>
              <a:buFont typeface="Arial" charset="0"/>
              <a:buChar char="•"/>
            </a:pPr>
            <a:r>
              <a:rPr lang="en-US" altLang="en-US" dirty="0" smtClean="0"/>
              <a:t>Most </a:t>
            </a:r>
            <a:endParaRPr lang="en-US" altLang="en-US" dirty="0"/>
          </a:p>
          <a:p>
            <a:pPr marL="0" indent="0">
              <a:lnSpc>
                <a:spcPct val="100000"/>
              </a:lnSpc>
              <a:spcBef>
                <a:spcPts val="1200"/>
              </a:spcBef>
              <a:buNone/>
            </a:pPr>
            <a:r>
              <a:rPr lang="en-US" altLang="en-US" b="1" dirty="0" smtClean="0"/>
              <a:t>Stoppers:</a:t>
            </a:r>
          </a:p>
          <a:p>
            <a:pPr marL="457200" indent="-228600">
              <a:lnSpc>
                <a:spcPct val="100000"/>
              </a:lnSpc>
              <a:spcBef>
                <a:spcPts val="0"/>
              </a:spcBef>
              <a:spcAft>
                <a:spcPts val="0"/>
              </a:spcAft>
              <a:buFont typeface="Arial" charset="0"/>
              <a:buChar char="•"/>
            </a:pPr>
            <a:r>
              <a:rPr lang="en-US" altLang="en-US" dirty="0"/>
              <a:t>1851 (about 50 </a:t>
            </a:r>
            <a:r>
              <a:rPr lang="en-US" altLang="en-US" dirty="0" smtClean="0"/>
              <a:t>known)</a:t>
            </a:r>
          </a:p>
          <a:p>
            <a:pPr marL="457200" indent="-228600">
              <a:lnSpc>
                <a:spcPct val="100000"/>
              </a:lnSpc>
              <a:spcBef>
                <a:spcPts val="0"/>
              </a:spcBef>
              <a:spcAft>
                <a:spcPts val="0"/>
              </a:spcAft>
              <a:buFont typeface="Arial" charset="0"/>
              <a:buChar char="•"/>
            </a:pPr>
            <a:r>
              <a:rPr lang="en-US" altLang="en-US" dirty="0" smtClean="0"/>
              <a:t>1852 </a:t>
            </a:r>
            <a:r>
              <a:rPr lang="en-US" altLang="en-US" dirty="0"/>
              <a:t>(about 50 </a:t>
            </a:r>
            <a:r>
              <a:rPr lang="en-US" altLang="en-US" dirty="0" smtClean="0"/>
              <a:t>known)</a:t>
            </a:r>
          </a:p>
          <a:p>
            <a:pPr marL="457200" indent="-228600">
              <a:lnSpc>
                <a:spcPct val="100000"/>
              </a:lnSpc>
              <a:spcBef>
                <a:spcPts val="0"/>
              </a:spcBef>
              <a:spcAft>
                <a:spcPts val="0"/>
              </a:spcAft>
              <a:buFont typeface="Arial" charset="0"/>
              <a:buChar char="•"/>
            </a:pPr>
            <a:r>
              <a:rPr lang="en-US" altLang="en-US" dirty="0" smtClean="0"/>
              <a:t>1858</a:t>
            </a:r>
          </a:p>
          <a:p>
            <a:pPr marL="457200" indent="-228600">
              <a:lnSpc>
                <a:spcPct val="100000"/>
              </a:lnSpc>
              <a:spcBef>
                <a:spcPts val="0"/>
              </a:spcBef>
              <a:spcAft>
                <a:spcPts val="0"/>
              </a:spcAft>
              <a:buFont typeface="Arial" charset="0"/>
              <a:buChar char="•"/>
            </a:pPr>
            <a:r>
              <a:rPr lang="en-US" altLang="en-US" dirty="0"/>
              <a:t>M</a:t>
            </a:r>
            <a:r>
              <a:rPr lang="en-US" altLang="en-US" dirty="0" smtClean="0"/>
              <a:t>ost CCs</a:t>
            </a:r>
          </a:p>
          <a:p>
            <a:pPr marL="0" indent="0">
              <a:lnSpc>
                <a:spcPct val="100000"/>
              </a:lnSpc>
              <a:spcBef>
                <a:spcPts val="1200"/>
              </a:spcBef>
              <a:buNone/>
            </a:pPr>
            <a:r>
              <a:rPr lang="en-US" altLang="en-US" b="1" dirty="0" smtClean="0"/>
              <a:t>The BIG Stoppers:</a:t>
            </a:r>
          </a:p>
          <a:p>
            <a:pPr marL="457200" indent="-228600">
              <a:lnSpc>
                <a:spcPct val="100000"/>
              </a:lnSpc>
              <a:spcBef>
                <a:spcPts val="0"/>
              </a:spcBef>
              <a:spcAft>
                <a:spcPts val="0"/>
              </a:spcAft>
              <a:buFont typeface="Arial" charset="0"/>
              <a:buChar char="•"/>
            </a:pPr>
            <a:r>
              <a:rPr lang="en-US" altLang="en-US" dirty="0" smtClean="0"/>
              <a:t>1870-S </a:t>
            </a:r>
            <a:r>
              <a:rPr lang="en-US" altLang="en-US" dirty="0"/>
              <a:t>(11-12 </a:t>
            </a:r>
            <a:r>
              <a:rPr lang="en-US" altLang="en-US" dirty="0" smtClean="0"/>
              <a:t>known</a:t>
            </a:r>
            <a:r>
              <a:rPr lang="en-US" altLang="en-US" dirty="0"/>
              <a:t>)</a:t>
            </a:r>
            <a:r>
              <a:rPr lang="en-US" altLang="en-US" dirty="0" smtClean="0"/>
              <a:t> </a:t>
            </a:r>
          </a:p>
          <a:p>
            <a:pPr marL="457200" indent="-228600">
              <a:lnSpc>
                <a:spcPct val="100000"/>
              </a:lnSpc>
              <a:spcBef>
                <a:spcPts val="0"/>
              </a:spcBef>
              <a:spcAft>
                <a:spcPts val="0"/>
              </a:spcAft>
              <a:buFont typeface="Arial" charset="0"/>
              <a:buChar char="•"/>
            </a:pPr>
            <a:r>
              <a:rPr lang="en-US" altLang="en-US" dirty="0" smtClean="0"/>
              <a:t>1866 </a:t>
            </a:r>
            <a:r>
              <a:rPr lang="en-US" altLang="en-US" dirty="0"/>
              <a:t>N</a:t>
            </a:r>
            <a:r>
              <a:rPr lang="en-US" altLang="en-US" dirty="0" smtClean="0"/>
              <a:t>o </a:t>
            </a:r>
            <a:r>
              <a:rPr lang="en-US" altLang="en-US" dirty="0"/>
              <a:t>M</a:t>
            </a:r>
            <a:r>
              <a:rPr lang="en-US" altLang="en-US" dirty="0" smtClean="0"/>
              <a:t>otto (</a:t>
            </a:r>
            <a:r>
              <a:rPr lang="en-US" altLang="en-US" sz="2400" dirty="0" smtClean="0"/>
              <a:t>Fantasy coin, 2 </a:t>
            </a:r>
            <a:r>
              <a:rPr lang="en-US" altLang="en-US" sz="2400" dirty="0"/>
              <a:t>known</a:t>
            </a:r>
            <a:r>
              <a:rPr lang="en-US" altLang="en-US" dirty="0" smtClean="0"/>
              <a:t>)</a:t>
            </a:r>
            <a:endParaRPr lang="en-US" alt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328158" y="1369296"/>
            <a:ext cx="2587933" cy="2587933"/>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3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6395082" y="3957229"/>
            <a:ext cx="2586446" cy="2586446"/>
          </a:xfrm>
          <a:prstGeom prst="rect">
            <a:avLst/>
          </a:prstGeom>
        </p:spPr>
      </p:pic>
    </p:spTree>
    <p:extLst>
      <p:ext uri="{BB962C8B-B14F-4D97-AF65-F5344CB8AC3E}">
        <p14:creationId xmlns:p14="http://schemas.microsoft.com/office/powerpoint/2010/main" val="389719239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Costs</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51</a:t>
            </a:fld>
            <a:endParaRPr lang="en-US" dirty="0"/>
          </a:p>
        </p:txBody>
      </p:sp>
      <p:graphicFrame>
        <p:nvGraphicFramePr>
          <p:cNvPr id="5" name="Content Placeholder 3"/>
          <p:cNvGraphicFramePr>
            <a:graphicFrameLocks/>
          </p:cNvGraphicFramePr>
          <p:nvPr>
            <p:extLst/>
          </p:nvPr>
        </p:nvGraphicFramePr>
        <p:xfrm>
          <a:off x="336550" y="1313679"/>
          <a:ext cx="8394700" cy="3200400"/>
        </p:xfrm>
        <a:graphic>
          <a:graphicData uri="http://schemas.openxmlformats.org/drawingml/2006/table">
            <a:tbl>
              <a:tblPr/>
              <a:tblGrid>
                <a:gridCol w="2772410"/>
                <a:gridCol w="1097280"/>
                <a:gridCol w="927463"/>
                <a:gridCol w="1214846"/>
                <a:gridCol w="1280160"/>
                <a:gridCol w="1102541"/>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350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650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Type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700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850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9,000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date-only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90,000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275,000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date/mintmark set, minus 1870-S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150,000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300,000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450,000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date/mintmark set, with 1870-S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350,000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750,000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1,250,000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bl>
          </a:graphicData>
        </a:graphic>
      </p:graphicFrame>
      <p:sp>
        <p:nvSpPr>
          <p:cNvPr id="6" name="Content Placeholder 2"/>
          <p:cNvSpPr>
            <a:spLocks noGrp="1"/>
          </p:cNvSpPr>
          <p:nvPr>
            <p:ph idx="1"/>
          </p:nvPr>
        </p:nvSpPr>
        <p:spPr>
          <a:xfrm>
            <a:off x="275206" y="4767944"/>
            <a:ext cx="8672851" cy="977776"/>
          </a:xfrm>
        </p:spPr>
        <p:txBody>
          <a:bodyPr/>
          <a:lstStyle/>
          <a:p>
            <a:pPr>
              <a:lnSpc>
                <a:spcPct val="65000"/>
              </a:lnSpc>
              <a:spcBef>
                <a:spcPts val="900"/>
              </a:spcBef>
              <a:buClr>
                <a:schemeClr val="accent1"/>
              </a:buClr>
              <a:buSzPct val="120000"/>
              <a:buFont typeface="Wingdings" panose="05000000000000000000" pitchFamily="2" charset="2"/>
              <a:buChar char="Ø"/>
            </a:pPr>
            <a:r>
              <a:rPr lang="en-US" sz="2400" dirty="0" smtClean="0">
                <a:solidFill>
                  <a:srgbClr val="000000"/>
                </a:solidFill>
              </a:rPr>
              <a:t>Difficult to find nice low-grade coins of most dates</a:t>
            </a:r>
          </a:p>
          <a:p>
            <a:pPr>
              <a:lnSpc>
                <a:spcPct val="65000"/>
              </a:lnSpc>
              <a:spcBef>
                <a:spcPts val="900"/>
              </a:spcBef>
              <a:buClr>
                <a:srgbClr val="FF0000"/>
              </a:buClr>
              <a:buSzPct val="120000"/>
              <a:buFont typeface="Wingdings" panose="05000000000000000000" pitchFamily="2" charset="2"/>
              <a:buChar char="Ø"/>
            </a:pPr>
            <a:r>
              <a:rPr lang="en-US" sz="2400" dirty="0">
                <a:solidFill>
                  <a:srgbClr val="000000"/>
                </a:solidFill>
              </a:rPr>
              <a:t>Impossible </a:t>
            </a:r>
            <a:r>
              <a:rPr lang="en-US" sz="2400" dirty="0" smtClean="0">
                <a:solidFill>
                  <a:srgbClr val="000000"/>
                </a:solidFill>
              </a:rPr>
              <a:t>to assemble complete sets in these low grades</a:t>
            </a:r>
            <a:endParaRPr lang="en-US" sz="2400" dirty="0">
              <a:solidFill>
                <a:srgbClr val="000000"/>
              </a:solidFill>
            </a:endParaRPr>
          </a:p>
          <a:p>
            <a:pPr>
              <a:lnSpc>
                <a:spcPct val="65000"/>
              </a:lnSpc>
              <a:spcBef>
                <a:spcPts val="900"/>
              </a:spcBef>
              <a:buClr>
                <a:schemeClr val="accent1"/>
              </a:buClr>
              <a:buSzPct val="120000"/>
              <a:buFont typeface="Wingdings" panose="05000000000000000000" pitchFamily="2" charset="2"/>
              <a:buChar char="Ø"/>
            </a:pPr>
            <a:endParaRPr lang="en-US" sz="2400" dirty="0" smtClean="0"/>
          </a:p>
        </p:txBody>
      </p:sp>
    </p:spTree>
    <p:extLst>
      <p:ext uri="{BB962C8B-B14F-4D97-AF65-F5344CB8AC3E}">
        <p14:creationId xmlns:p14="http://schemas.microsoft.com/office/powerpoint/2010/main" val="67666157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20" y="291634"/>
            <a:ext cx="5082778" cy="700016"/>
          </a:xfrm>
        </p:spPr>
        <p:txBody>
          <a:bodyPr/>
          <a:lstStyle/>
          <a:p>
            <a:pPr fontAlgn="auto">
              <a:spcAft>
                <a:spcPts val="0"/>
              </a:spcAft>
              <a:defRPr/>
            </a:pPr>
            <a:r>
              <a:rPr lang="en-US" b="1" dirty="0" smtClean="0"/>
              <a:t>References</a:t>
            </a:r>
            <a:endParaRPr lang="en-US" b="1" dirty="0"/>
          </a:p>
        </p:txBody>
      </p:sp>
      <p:pic>
        <p:nvPicPr>
          <p:cNvPr id="39943"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8640" y="1911971"/>
            <a:ext cx="2545798" cy="109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6550267" y="3619916"/>
            <a:ext cx="2380601" cy="30677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3105" y="1458289"/>
            <a:ext cx="3200400" cy="3104387"/>
          </a:xfrm>
          <a:prstGeom prst="rect">
            <a:avLst/>
          </a:prstGeom>
          <a:ln>
            <a:solidFill>
              <a:schemeClr val="bg2">
                <a:lumMod val="75000"/>
                <a:lumOff val="25000"/>
              </a:schemeClr>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66" y="2022900"/>
            <a:ext cx="2541389" cy="3308875"/>
          </a:xfrm>
          <a:prstGeom prst="rect">
            <a:avLst/>
          </a:prstGeom>
        </p:spPr>
      </p:pic>
      <p:sp>
        <p:nvSpPr>
          <p:cNvPr id="9" name="Content Placeholder 2"/>
          <p:cNvSpPr>
            <a:spLocks noGrp="1"/>
          </p:cNvSpPr>
          <p:nvPr>
            <p:ph idx="1"/>
          </p:nvPr>
        </p:nvSpPr>
        <p:spPr>
          <a:xfrm>
            <a:off x="2987990" y="4619951"/>
            <a:ext cx="3652217" cy="609434"/>
          </a:xfrm>
        </p:spPr>
        <p:txBody>
          <a:bodyPr/>
          <a:lstStyle/>
          <a:p>
            <a:pPr marL="0" indent="0">
              <a:lnSpc>
                <a:spcPct val="65000"/>
              </a:lnSpc>
              <a:spcBef>
                <a:spcPts val="900"/>
              </a:spcBef>
              <a:buClr>
                <a:schemeClr val="accent1"/>
              </a:buClr>
              <a:buSzPct val="120000"/>
              <a:buNone/>
            </a:pPr>
            <a:r>
              <a:rPr lang="en-US" b="1" dirty="0" smtClean="0">
                <a:solidFill>
                  <a:srgbClr val="000000"/>
                </a:solidFill>
                <a:latin typeface="Arial Narrow" panose="020B0606020202030204" pitchFamily="34" charset="0"/>
              </a:rPr>
              <a:t>SeatedDollarVarieties.com</a:t>
            </a:r>
          </a:p>
        </p:txBody>
      </p:sp>
    </p:spTree>
    <p:extLst>
      <p:ext uri="{BB962C8B-B14F-4D97-AF65-F5344CB8AC3E}">
        <p14:creationId xmlns:p14="http://schemas.microsoft.com/office/powerpoint/2010/main" val="314891301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ctrTitle" sz="quarter"/>
          </p:nvPr>
        </p:nvSpPr>
        <p:spPr>
          <a:xfrm>
            <a:off x="3635375" y="450850"/>
            <a:ext cx="5326063" cy="3540125"/>
          </a:xfrm>
          <a:noFill/>
          <a:ln/>
        </p:spPr>
        <p:txBody>
          <a:bodyPr/>
          <a:lstStyle/>
          <a:p>
            <a:r>
              <a:rPr lang="en-US" sz="4400" b="0" dirty="0" smtClean="0"/>
              <a:t>Trade Dollars</a:t>
            </a:r>
            <a:br>
              <a:rPr lang="en-US" sz="4400" b="0" dirty="0" smtClean="0"/>
            </a:br>
            <a:r>
              <a:rPr lang="en-US" sz="3600" b="0" dirty="0" smtClean="0"/>
              <a:t>1873-1885</a:t>
            </a:r>
            <a:r>
              <a:rPr lang="en-US" sz="4400" b="0" dirty="0" smtClean="0"/>
              <a:t/>
            </a:r>
            <a:br>
              <a:rPr lang="en-US" sz="4400" b="0" dirty="0" smtClean="0"/>
            </a:b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35" y="607694"/>
            <a:ext cx="2613025" cy="26130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35" y="3429000"/>
            <a:ext cx="2613025" cy="2613025"/>
          </a:xfrm>
          <a:prstGeom prst="rect">
            <a:avLst/>
          </a:prstGeom>
        </p:spPr>
      </p:pic>
    </p:spTree>
    <p:extLst>
      <p:ext uri="{BB962C8B-B14F-4D97-AF65-F5344CB8AC3E}">
        <p14:creationId xmlns:p14="http://schemas.microsoft.com/office/powerpoint/2010/main" val="384950672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Intention and politics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50" y="1168670"/>
            <a:ext cx="8394700" cy="5179879"/>
          </a:xfrm>
        </p:spPr>
        <p:txBody>
          <a:bodyPr/>
          <a:lstStyle/>
          <a:p>
            <a:r>
              <a:rPr lang="en-US" dirty="0" smtClean="0"/>
              <a:t>Intended for international trade, specifically to far east</a:t>
            </a:r>
          </a:p>
          <a:p>
            <a:r>
              <a:rPr lang="en-US" dirty="0" smtClean="0"/>
              <a:t>Competitive with Mexican, Spanish, and other coins</a:t>
            </a:r>
          </a:p>
          <a:p>
            <a:r>
              <a:rPr lang="en-US" dirty="0" smtClean="0"/>
              <a:t>Not intended for domestic use</a:t>
            </a:r>
          </a:p>
          <a:p>
            <a:r>
              <a:rPr lang="en-US" dirty="0" smtClean="0"/>
              <a:t>Sold domestically for the bullion value (not face value)</a:t>
            </a:r>
          </a:p>
          <a:p>
            <a:r>
              <a:rPr lang="en-US" dirty="0" smtClean="0"/>
              <a:t>Abused by large business owners:</a:t>
            </a:r>
          </a:p>
          <a:p>
            <a:pPr lvl="1"/>
            <a:r>
              <a:rPr lang="en-US" dirty="0" smtClean="0"/>
              <a:t>Bought by business for bullion (~85-88 cents)</a:t>
            </a:r>
          </a:p>
          <a:p>
            <a:pPr lvl="1"/>
            <a:r>
              <a:rPr lang="en-US" dirty="0" smtClean="0"/>
              <a:t>Given to employees in pay envelopes at </a:t>
            </a:r>
            <a:r>
              <a:rPr lang="en-US" i="1" dirty="0" smtClean="0"/>
              <a:t>face value</a:t>
            </a:r>
          </a:p>
          <a:p>
            <a:pPr lvl="1"/>
            <a:r>
              <a:rPr lang="en-US" dirty="0" smtClean="0"/>
              <a:t>Accepted at company stores at bullion values</a:t>
            </a:r>
          </a:p>
          <a:p>
            <a:pPr lvl="1"/>
            <a:r>
              <a:rPr lang="en-US" dirty="0" smtClean="0"/>
              <a:t>Employees got short-changed</a:t>
            </a:r>
          </a:p>
          <a:p>
            <a:endParaRPr lang="en-US" sz="1000" dirty="0"/>
          </a:p>
          <a:p>
            <a:r>
              <a:rPr lang="en-US" dirty="0" smtClean="0"/>
              <a:t>Big success overseas – served their purpose</a:t>
            </a:r>
          </a:p>
          <a:p>
            <a:r>
              <a:rPr lang="en-US" dirty="0" smtClean="0"/>
              <a:t>Domestically became our most hated coin </a:t>
            </a:r>
          </a:p>
          <a:p>
            <a:pPr lvl="1"/>
            <a:endParaRPr lang="en-US" sz="2200" dirty="0" smtClean="0"/>
          </a:p>
        </p:txBody>
      </p:sp>
    </p:spTree>
    <p:extLst>
      <p:ext uri="{BB962C8B-B14F-4D97-AF65-F5344CB8AC3E}">
        <p14:creationId xmlns:p14="http://schemas.microsoft.com/office/powerpoint/2010/main" val="229054294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7" y="315688"/>
            <a:ext cx="8079581" cy="661816"/>
          </a:xfrm>
        </p:spPr>
        <p:txBody>
          <a:bodyPr/>
          <a:lstStyle/>
          <a:p>
            <a:pPr fontAlgn="auto">
              <a:spcAft>
                <a:spcPts val="0"/>
              </a:spcAft>
              <a:defRPr/>
            </a:pPr>
            <a:r>
              <a:rPr lang="en-US" b="1" dirty="0" smtClean="0"/>
              <a:t>Trade </a:t>
            </a:r>
            <a:r>
              <a:rPr lang="en-US" dirty="0" smtClean="0"/>
              <a:t>Dollars</a:t>
            </a:r>
            <a:endParaRPr lang="en-US" b="1" dirty="0"/>
          </a:p>
        </p:txBody>
      </p:sp>
      <p:sp>
        <p:nvSpPr>
          <p:cNvPr id="33834" name="AutoShape 45"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3835" name="AutoShape 47" descr="data:image/jpeg;base64,/9j/4AAQSkZJRgABAQAAAQABAAD/2wCEAAkGBxQSEhUUEhQVFhUXGRwaGBgYGBkaHRodIBwdGB0bGR0YHygiIB0mGxoaITEiJSkrLi8uHR8zODMsNygtLi0BCgoKDg0OFxAQGiwkHBwsLCwsLCwsLCwsLCwsLCwsLCwsLCwsLCwsLCwsLCwsLCwsLCwsLCwsLCwsLCwsLCwsLP/AABEIAKABMAMBIgACEQEDEQH/xAAcAAABBQEBAQAAAAAAAAAAAAAFAAMEBgcCAQj/xABAEAACAQIEAwUECAUEAgIDAAABAhEDIQAEEjEFQVETImFxgQYykaEHI0JSscHR8BRicoLhM0OS8SRTFnMVNKL/xAAXAQEBAQEAAAAAAAAAAAAAAAAAAQID/8QAHBEBAQEBAQEBAQEAAAAAAAAAAAERAiFBMRJR/9oADAMBAAIRAxEAPwDccLCwsAsLCwsAsLETO59KQub9OeK5neKvUtsOg/PGeupFkWLNcRp092k9Bc4EZj2l+4vx3+GKhnOKUqf2izc1W8fkMD6XFalZgE0UzeJuSQJj4Y53q1cXLMcdqts0eWBtbP1D7zHyn4zircSqVU0q9RwWUG0wCZ7pItIjbxwKeh1kz4z+OJmrq8rmnn3jYdcPU+K1V2qOPWfDY4z85Qch53O9ojDlAuD77CfEnxwxNaPT9p6yDvaX+RPqP0wZyPtRSezg0zzm4+IxlS8Tr0whIFRXUstiCFFiSVED1xLy/Hqb2YFCT9oiPiPzxf6sPGyU6gYAqQQdiDIx3jLMln3onVRYjmRMqfTb1xceDe1dOsQlSKbn3b91vI8j4HHSdalixYWFhY0hYWFhYBYWFhYBY8JxA4hxRKVt26Dl59MVL2i9qqajSWZmI/00gn52Ub3OMddyfiyLdmOK015k+Xw5+OBmb4+VQs+mj/WRt4Sb+mKPmsznq1HtU006a97TTbXVgd0kyNhBsAOcTGIPs3QydWvSpvRZ2dG1VXZmh/s9nNiumWJJN4HXHPer+1fBjiPt9Tp6ia5deRSYvyBA5YHD6RaRbSO2bxIgHqZJ+X64F8My7tm6bHQveTL1EpCFchijtp5HZrfdBw/xbhhV8x/DrmFVVqPWapC03UhHRKRMiB3xaDv4YZF1Pb22QaVY1V2E8vDY4n0PbQW+tZbc5j54rn8axp5dXWqiEkU6lIalYlo01acQWnkZkXEXxD4flzVqsjsCxqVAWUWIDMSVG14MCcJBomU9r6m+pag8vzXBjI+2FFoFQGmT1uPiPzGMXGXR2zDZcsn8PfUXPfAJBDAAQZUwfDbHZ4pXpgPp7VLE3h1JmRBF9jyONy1H0NSqBgGUgg7EGQcdYxj2d9pCL0ahB5qY/wD6U4v3AvbGnVIp1gKVTYGe43kTsfA/E41OtSxacLCwsaQsLCwsAsLCwsAsCOKcXCSq+916HHHHOKaAUQ35np5Yo/F+MCnaxqEEidlHNm8Og5459dfIsibxLPaO+5ueXMnwxX2zz5hjS7QUtQOgAE6ov3iIMRj1eF1XDMZ7Qsoh4ACwDqBE9dh44Gdu4LGlU0zK6lghr/ZkGVtNt7YzipXGcitB1KMoD2SnB1GBLtO0Tf8Auw1ks01Jg4AIMarAkrf3CfdN/XDFepVqMC7W1SEHuraLTed9zzw/pGNYmuc9xJ8wy6lZFAbua9QJkaSQIuBPhfBnh3DKZQPUAefdXkBMEsQbmRtyjFfzLaUZwJgExOmQLxPKdp5YuZYAAQFEDSo2AiwGJhAnN8CovMKUPVSY9VNj8MACTTqMrMwamR3qdmjcMoJ5i0Gwvvi31PGcUvidecxVaPd0oPEiS3oCwHxwWp3FuPLVpGmq1Nb6gyhwpQDYuQCIPTnfAsSRLXgbxE/4wkYteNyOXwjB/hFE01O/fgxP2RJX4ySfTDMACjmnpXQgg/ZO3p09MHMtnkrCwg81tI/UYr+fQJWqKogWaOkjl4TiPEEMrEEXB+WGGtX9nfao0tNPMGUPuud18+q+PLF8VpEi4Oxxg/DuJdrZgAw+BHUdPEYu3sb7SdmwoVj9WTCMfsE/Z/pPLpi89fKljQ8LCwsdELAPi3HAoYJuJlpgADf874a9oOLWNNDy7xBiOo+V8ZjxPi4zLXk5ddM6d6om5P8AKBMC+o35CefV3yNSJ2b422Zr06aVOxSoxUV3HvRE6BaNxcmTK7AziOWRsnqyqUzTgrVNQEVKbhpDypPqviDME4j5mvl3qJTft69GpUYqlKn2dGkp7pdqhEuVB7xmNyRgXwKrVpgrQYIrkfXKSCVTUFFNdgWB1a7mCBGMyf4aOPnXpLTNB6aVA7g93VW7NjTY6QNk1htUwTaCMdUlqV8yauXo9kQS0A9qQxEamFkpmJtJBN8dezHCNbOrD6tApeD3nJJCoW3IMEknYDxwf4rxullwqOdH/ro0xJbxCiPLUcKBq+zVdiXrVgrusP3yWIHL6kAEcr72xFzHsMjR9dSO8B6dQgyP6zb0wzW9ocwSdNOlQXk1Vi7xE3RSFHxOBpz+caD21Fxt/okCJ5HXiemIvHeDVMu+thAc6e0o1GAborQAeu9sM0EKKNDBdIGnT9mDaPgLYsubqDPZZQawo1FcBoAILoTyJBgkBhecDKXAqwF+yY7DvsIm8gFSTGNANly2lqVqSMS1Q001szbiQ7gRP2QeuOuL5ynVKU0XUEVSjEkFGmCzD70AR4zgmOAO4/8A2EG/u02bmBEkrFsQ81wCqIFKolToChpkxYSZI/DARMxXNWqap94me73QDECB6deZxLy/E2Hcqgw3usRZhz8uWBOUzZEqaK/xAIUCq/1dzJBUxDEQASSOYx7x+rpqCmWMIssSZl2v3ieg/Hlhg072T9s2oRTzJZqIsKhkmn59U+YxpqOCAQQQRIIuCOox86ZPNFNKVJhwGRtpt7t+e2/hi7+wftT/AAzrlqzfUOYpk/7bHYf0E/A+BtqVLGrYWFhY2hYHcZ4iKKfzHb9cT3YAEnYXOM/47xEOxci2w8uX64z1cWBnH+MCjTLkFiTAA3L8h68/CcVegpdQzNqdjqYkbn8gOngMCuJ59cxU11KpSiO4lVU1W51Csi5Np6DFr9oUp01L92m7ODZZLsBZBG03NvHGJMEanxSrRp9mtMWU6G1Fpcm2oWhL7A2jDWXRgBqMkkkkCBfoAIAx7RlhN99vTDtW2KOCMPZfI1K3+nTJH3o0oP72gH0x5wzJmtUKyQgXVUYclmIB6sbD1PLFhavZVAgKAFUbKotAwtMAs17PO1PS2Ypq53VabOo831KZ8lwSyvaKiirU7V/tPEavIfnjuq0nHOsSf36YinGqxeMZ/k3DU9Sz33dx4gsYnF0r6WUqbBgRI36YpORy7UwKDRqpgXGzC8MB6X8cWJRLJ5bW6LsTckRIUXYiefIeMYl8O4pNepRZQoUxTg2iBKknmN55+mJXCCopqQLETNpNzaY2Ai23O+K1WUM1Ukb1WIIJ5d0DEHXEKwetUa0AhR4wP1J+WJ3D6FN2KsUcqFcIVIZDcHU2xU2ttbA+lS7ogRHhueZvjzN5cMukzDWImPj4Yo8zJ0ZioKZPdMmVgKTcBfvCMG8hnBXU/eBhh4/mIwDydC+lQSTtJkm3UnwwzSz/AGZWoAwW4aQVkA33Fypm3mMSxW4ewnHTXpmjUM1aYFz9tdgfMbH064J+0XE+yTSD322jcDmcZfwnPmhUWskEoZMH3lO49R+WC/H+NBg9dp0kSg2JmyKPWB8cX+vDAvjNZ61T+GpGFjVWadl+4PMXMnoOeIeXrUqlNgtOpRrIjMoqHVOkayHiykgXEDwJAwOqKyQe1qan71XTqQK3vDU4MEkMDo5CJx3nKlaoVy70yaslHcAamQxpprHNjMxAgeJiYI5y5rwCzGi3e7MyFJIENEx6dTO+JqkKITluJ6c4/DywXpezwUAVqrAEXp0lEr51GkfBfXEijlcusHspkb1GZ9uZFlPww0Q/ZalVqVjUo1dOXU/WtAZakTppopsWEmSD3ZM8sMe01VaWcZ4BNSgrXjemSpE9IZbHBDO+0NKk4Sn9dW2SlSiVHp3UW/OBgEymoWrV3V3qLELdETcIhG9ySWtNrYCxZTjuSp/Uq9LWDpZ6oWXIs2lnsQDaAbWw7mOH5YmGywUtJJRmQW2ACkATMzGKPl6lWkvZ0hljSvC1Kcnxk8/PlglwPj1EN2Tr2DGAAGY0j/8AWDZfSMMR7n+EV8rqqZVzUTVqZHUMyGACyQBqsOUG2xxBy3Hq4H1dGiJuGFVjqnmO5ti4rVvvcERy/fX0xTuPZJstqqUe9SaWcH/bad7fZY3PQzyJxQwOLZoAKooICNoZvhceeO8j7RtTdUzIRQ50q6ki/UqZtJA1TudsRsjXsWMzufyA8I3jHX/5GsgfQQUaNSEXeBC6W8JNjaThg69uMmCgrWLIQhEe8jGAD1IN/UjAbJ5iTDEdqYVKjmVG0F12JVR3TzNjyw/WSvmGllLn3girKoOZJsJ8THQYgZ+m1MhalJ0kGJi8dCpifDfFgL1aKViT25NFFIUlAOmoliRqNhJAPO98OZLMdopV4LLYxcHxB5giMDh2+a0m76LONQ/tdp5GIm8ETiRWodiFOpWdJZ15lCQJg7wedrHwxBtH0Ze0hr0uwqmatIDST9tNgf6lsD/aeeLvj574ZxFsu65mlc0iGiffU2dPCQbeIGN+ymZWoi1EMq6hlPUESMa5pQ32mzvZ0o5tb054yT2w4gadAlbM50Iwa6sw71vBQTi/e2Wcmpp5KPxuY8dsY/7X5gVMyANJFNLlBDMXOxJtqCrv44zfehCpUCFdQrAUwpbuEBQYClp5HkfXE/h2VEklnYltRDMTLRGq5uYtglmOPZZsooYgyhCU6zAltFgHif8AOBnAZ0KTGo3joOgnkJxUWLLtYXEQP354j5ivB8enM9fP0w72xj9j54Z4M61MwGgRS7x8CTCD/kJ/txBY8hlOxp6PtMQ1XziAv9ot5luuHHcn9MN1N7n5bdccM4Hdna/n4jEUtY2vhrVPP/A6Y9B5fv8AfjiEaveYG3T8fhgJbiR88U/iiD+McuStPsVZzeFUFp8idh54smVrM064jl+nnhjifDVrIVYsFJGrSYmLgeIknFA72eqVKhq1ahGipp0JHuBZBA6ADSN9wemBeSq611cmZmnzJ5YK8ebscuFSAX+rpqOXIkDoBJwNy9IKQuwFvhgghTWwj1OG69OREevTEuktoFvAY6r07EiB1/x4+OIBKVAhBcUwJkl90gGCh8TyjphnjefSv2ejvQCxfVGgSAQyxMm1sc5xYuBfynDAoPDkKZRVbSQQWUyBot3rAnFUX9n85NNqd+4dIgbLuJ8Y/DD+YrkmnTKM6IWdlUSXH2V8BMzPUYA8KrNSzGkqQWWCDY/eU/j8cWKpVWnJfXDd06GKNczYggi9t8T6ryvmqFenUFZHy7PD1DRYRV0A2LQJtyYC5HTBP2WcuatRlhiYJ6FgQQp5hVAUeuAmcWgqUxSDEs0aan2Ag1TEC5LIJvzjD3DKFXt6RTUFMl2EhGVTOg/ZsTp63MbYqDPHOKVBU7Ch3SFVqtSNRVWJChR94wTJsLWM4r2Yyiw1TMVKtW27uBBA6AwB6YJ+2tUL/D7atbkbe4Fhp8JK+WJXBOEERVrAarGnTYWXo7g7ttCmy7mSRpKY4NwJyoKIuVpEA6tP1lReRRJESJhnI5GDglnuCgrFOpUWpy7ZhURjbukBVKTG62E7HBB6hJJJJ5yYnxMncnDbuJA3jzi94n0xEU6hmtYMiGUlWUn3WBgqevn64hcTyoemRuROk9CBIN7zbD3Gcu2XzlVmAFOsdatcLMQVkmNQs3WDbBb2d4cmZqF30tl6RGsET2rwfqhBuB3WblEC820CPBH/APGoE1C7GmGLMsTN5AN45A2n4YkAkwG9eh5RHTHmbcVS7Fp1WWbgcrD9xtyw0K63AmRIk/C/iYxBUuLZL+GcBTFJydF/cIE6T1tcHoCOWGFqrpkgREkzEAXnFk41kxXolDzPvdCLhr7wcA/ZjhS0mNbMOGZG+rpLdSwP+o89CAQgmTBm0YoO0qXZ01UyG96oDyciY8lWFH93M4HcZyna0nUxMSp6OBIPw/HEohqrB3J3MC8mTqlvEnrjrMi+9gOXx+ZxBQ+HZooUqDUAQQSu4UwDEcxuPLEn+JKGEqU6qqulXCkBgRBJm7GJm8YjPQ0PUUbK567G4+AtgpkqgIQikGaDrqEQqQO7yuxABtyxRI4fKg023SBB5gixxrv0RcUL5epl2Pey7CP6Hkr8CGHoMY5lnPaUy7KWdDqZDaAZBHnPyxd/o6z4o8SReVemyHzHfX8G+OE/RYuPtrrVJmSxg2ty5+WMjzXEVFavUYltVQopIiy9yI8xjSeJOxLWJJb7Jg3PjjMuC8R7BnquamljU1oqh9ZLzpabCN564zytOZrKhK1RCkMhAY7gMe8BqFtj164I5Ff3+uIntRxZa9ZFosWWmx1RZGJA708yLDEnKTuJtufzxplNq1enLlgn7N04R2IH1jkeigCPiTivGsTMxfr+NsWH2eP1ET9p+n3jhQXL2tNvwwN4lTcglRstvOb/ACGJqkXG/wC+eOWqWAsIuPGfPEUFoZ03DHvNFja2x9d8PVsytwGBcggfhGJFfLq4uPHEF+DrdlYgjx/cYIl5GqSsEbcungevO+JJaRytiJQaxDj1/M/PHOm2pTKtcDr0wUG9pKDdpTrEyiAp5FiDPkbA+mGcm8Ek/P5YL8Sy5q0HQGCykA7x0xX8rmCDpYaWG46H8x44IsFH9/vrjt2kwIkdcNcPIa0gW3Nox7VzEzB7otO0/wDeIBPFGAJ6x/3jzJcZSmNFQ1Dudbe6nRF5/wDcYZz76p288D8tTLFRF3OleQ1ASRJtYXxVeZfMl6oqtTCBmUsCxYfdJNrWPyxaKjqVBMQCJi4+PlimNmJBHMH1Ug9PA4t7P3CSQd7gR8uWJVcZ+irVEWk476p9ZvOpyOUbAH1OLBxjiYy1IMEEyqU0nTM7SeQAnrtiq5grq1UlKKSpU/aN/f73MkWH8p64fq8UzDU2pMtJywKhwDIJtCrdSxm23XFRM4Wr53MmtUULTQL3AZgTqVdVpJI1NtYAc5xZk4iHaNLAsTFiZHNiQPdJ5+OIfBssKVLQDJHvN1bnp8NgPLCq6ixKEBriSJtY4CbTrXghgBO4gW6dcedpBEyOk/u2BFPPVdQpjbm7GSY20qAOfMnDXDs7pK0qkkmwMSN5E36yPHAF8zX02I1CNyAwmIghtwATfxOOeIZ54AVgCNrAAC9go5c7Yg5ykRADdwTqHnve0D47+GK/xnihFcqtJWCKt5Iu0xYDwi/XBBrOU6zj/VIDfdAWPMzPX4YY4fwRkneR1J+JjbAwcWqwCKdO41XMyu8fhjrM8dzDaANC6yep7okyZNzAN/EYoL06ragCQQNvIfH9nHeUyujUTve8xC6rR5n88V7hWer1HXUZ1MZAEWE2v4g4s6vO0D8v0xBzSNpkf58cRcxUkm5geHwmMP1GO1hb4eIxFr6Qs2jliNKbmWBr1dJ3e1v5QD85w9QWrUpsiG2oFhcSCCOu0i454hZW+po94k/Ez+eJtGmWWppqCmoA1NzibBbjcz6Y2hxMiaIDGBDLtGxMX25kemD+TzBpZvK1Pu1qcnwLBDHhpJxUxl1UFqbioJGsjcXtq6icGeJyi6hyIb4EH8sZF94puw0hoY2LFZvFyMZlRqijSbUQNLOD5hiI8fzxq3tFS01q6lRdjYmx53+OMyWv2OZco4CipLFV1Ao63AUbzcYkWvMxl2omHQ6QFOsRo70EQbeE9MSKNQAdJwx7UcZTNLTSmp5kydOiDABA36x4Yb7UKo3genxxplJFaG39Z+eLX7OwcrRIFis+cknz54DezvB1cCvXgo16dICdY5NUPJOiiZ5wN7KWAE2joBA+HLEqvXaOe+2GRTC3A85x5qJIEfs4ZzVbSCSfOcBJbzxwtaQVtYzHPAurxULYAsYkHkbbYHV31FS0gsJttO1ucYIOVpbULi0eU2wkAAiAoFgPAWgemGsvX7vMgc+uOhPPAdK072i8DFe44f8AyEI+0p+RGLArdbYCe0WXJRaimCl4HMc/19MQN5atBII2scTKhBEAwMAKde8i83t0xMo5n9Y/LFoZ4iLiNsLhGeVWVC1TvEmGMU1Mbj+YgXPkOWIecramt4Yi11HeUgyPeBB7o5apFp8cXFP56suYrqKXunu+7puSLjrPLFwPeSQT0uL/APeKnw2lNVYG3ejmYviy1J0qgNzAnnfnbp4Yz0ppqDkt2ihYVV202Gq8EWmYgdMTOBUUZmqEyafdCqYhisksTzgwAPEmLYGZiiR2dEVGqlC8E3Ca9ICC5iSuoyeU2we4bllSmEBELPKNRPvN1ufyxpE8Vb+drGIjAXj3tD2FRU+wxhrSSIkwOgsLzvidnc8mXQs7hZ26+g3JxVcrqqE1X1AwVRear0kfaNicSQLiPFq1aojUwEpoQwDW1n+Yb6YnfBvgHF1rsUrU9NUAnTNiBzHl+98Dalh+xHn+xglwPhw7BnIh63utzWmJC6TNi2pmPhotbFQSemFRwnUzzkm3XFR4tQJhzuyAdbrqB+ZGLeKa0wFWNIEDn8ecYDZumG+qJl9QqDyH2QP18MBAWoF7ViJ0ABfMeH9uHaxhghkmnRLHx8Lc4G/ngdJIVZnW5nlYQG8xJPwwTy2WNU12J7rAIOYKjvHT56owHtOgaeWD6iCKQDG4jVGpvO5jzOJK+0dDWlKmdRYgEj3V8z4/jiP7XZvTQZVtrOgAbXIHPoDgHQyElEgRqWdosQZt5YC51rwf3GA3tDmIpMNi0KOp1GPlgozbkiImf3+eKxx7MhnVBJC95jEXIgDz3PpiQRKUKI5iwvhrOSaTNA0BlU3jxU7GII38RjqrveLfs7c8TkohUpsamgAl2E2cHugeNhPPGlC0qSnZhYZiJcGec7R+B8cG+JGV082IX4mBiHFIlAke93tMgEb7bDltvg1w3KmrmcrT+/XpW5kBxUYf8VOINO9u8vpr6uTqD6ix/LGUcdXTmFYkxUUqYEDUtwB/aT8Mbn7e5LXlxUG9Mz6Gx/I+mMg9qcn2lNisll7y3sCt7+YkYl8p8Vp6ZmI8ceU8t2tVKZkKx7xBvpF2A8YsD449SsrKGU93ccjfl4Y5TM9nUp1FEAMJ8j3T8jPpiov0CAAICgQBsAP3GPO26/v92wytXV/3uccu/TGNadPVAm/L9nEVaLggEkzv+Xyw4rgG5/6/zhs0/cA2Gw8OmKlhtaYYywEgxI2OGKygFVnly532w+GOqCepFh874YrSSI5T+zionoALY6BkWt6YZBG03w0taCJPxxFxMJj974ivSVrMQJkfsYdNaYx4r2sI8fDEMUzNZc0aj043uvlzHn+uOaVWOfwwe9o8p2lMFLOkkRvH3cVQV5mJBFiD16Y3PRJ0ozfWFtBs2gAnbkDbfB7iGap1aMlmbXTkyfrHCC2omJIB38cVlnxyuWDzImPCT5D9MAW9m6ROomIgAAm9+9II5qAs/wBWCufgiGg+uO8rS7JFQ7rIYdHJ73zAHpj3N5ImiakTBsfDY2/PGf2qf9nzSgwBqWLfdB2K9Abj44k8R4uKZ0KGqGL6Y7tp7xa0/lgNw3Lu5cowWwDEMVtvFr7/ALvhx+Gsnu6DzgMQb84YCSfPFRBzAL6q9UAsBAgErTGyrPSftHcnBXiVFQi5ijPZEAsrEErIHeDACVJsQRIPUbC6HEhTqLURWBUFKqFuu3eMe9FgYuI54OUc5Qq0mprUUKVIKnukBh0PjiiBRSnVOl/9MDVWg6e7YATyLMQojx6Ys1XSW1lRBM8gBYABR0gRAxVeEF0Q03pkvqloGoMwEISTbSqywP8AMbE4P8SzjqyhbyCDyHT9mcA3Uz1OmpIMDw7294jDBy3aDWpYNYQY7pG3wvbqTgQEOrWdJM2W4EbAeZnfy62sNGwC6QItEi36xgiLWddaMVbWpNgtjvedhvJ9MOCoQwAEqbiOR9eRv8Dj2ug0wJ8MR832gpRSA1xYHmek+WIAXFc521YLHcp3N7k3AnpzI8scCsNSE90BwZ6X6+OIVOi9NBrV1LbsQbtzk7fu2Pay90iCZsfzONKuBqLEHbnf8cU4VNU1J99iQPDYfKMPDiZZBSCsX06bCw5ap6HD1DL9nHaqkQBDOEPSRAN/A7zifghs5EmPPDRTUwJ6c525Dw8sFs7RordiQTb3v8TgcxUnughRzO/PYDbFEvhlPvajyH79cXj6L8ga3E0Y7UKbVD5t3FPzbFTy9PQknlyPI9Ma59C/CSmWqZph3sywI/8ArSVT4ku3qMSfo0GtSDKVYSCCCOoNsY1xrh/8PWei4kKbHqN1ONoxVfbzgP8AEUxVQTUpg2+8u5HmNx69cXqbCMBz2V7GowHuOdQIBhWNyn5j8LYbbLdpZRJ6fjv4Ys+fySVVKGT0vz5HzGKqjPSfSSBUX3TybkSPDlHI4xLotPCTVSmBVKsYjuybeJP5Yl9opvPl/nFUHH6w96mj+pT8jjlfaOoDPZKL3hyTHh3cMqre5BFx6WxGdyOVpwCf2npGwD/8T+m2HP8A5FS5tAje+GUEaiSQfl18sejwvGA1X2io8m+R/TCoe0VIbuPUH88MoOg2wyvXkP3H+MCTx6jPvjyv8sO0eLUnJioihRJLGwH4k+A+WHoLEjlH75YbNWfAWwF/+Q0fv29cM1OO0YGliTHIH4YZQeJmQuw3/K+K9xHhIY66Z0nmIsf31xyePqbFHgDp/nEetxwmyIfMmMJKIUG4MSDET+eCnBctP1n2UYAC/eeLR/RZj/biHkcm9QvBAIGt2OwG1hzPIDn88WAMlNFAMKgIUHcDcyepMkn9MXqmCnBOGvmq1PLobue8dyqi7MfIfMjBniXDv4eq+Xa+iQJ2Km6n1Hzxdfou9mDl6RzFYRWrAWP2E3A8zufQcsSvpE9nzXpdtSB7WkDYbum5HmNx6jniznxLWF5ig1OrZtP3XnT8SbR+mCmazSoB2lVGI3Igaj4AEn0w5xHLitTEG8yDG3rPPFaqQp0lbnyGIJuZ4rWdgKcqpsFIDM3mDYbbdOeOOJ5WmqK2ZCO7+4tIaCRzJPukbbC0xfD/AAmqiBqjGI7oncczYbk90DyOINR2Z+0jS3ISCV0mRI6yZMc/LFDjZ6iiKhStTdQLhtZUbgNtPWOXhizJXRkBZbEDfpHS+KdUokEtZmaSxZZW/hvj1OJ1ASdU2gU0UqvmxIthUWGqqal7yhW90GJJBvE7i98EEYBdtzy2v0HTFBzqPUgut1EKt56z5k4sA45TRdLGWAiFlrdBzPnhYD7+7yPmYwJbPlX0GF1Hu6mGox4ch64aocaSsumdDm2k2ItuOvngFXy1Sm+tm1O2zAAwOUTt5fjiSKtvEQpSHIOoER6fiBB8MVqtm0p2Uqt4DtTepqPUGYn9cQ2qO8AnSoBhQSZm5LMdyTMnxOPKGUNOSrEeHLyjY41gfqZlyO/mACbgEug+EYlLwtSA6QGIn7wvF9W5xxl81R7PSxURciCsnmRvHpiHUpLv2naDlLEkeYP5Ygcr5bsyVOksdzqk+vPEvhOXk6jsPmeX/eIWWpAsAqhR0H54M1Kiom9gLnCiTkuFvna1LK0yQ1Ron7qbu9ui/OBzx9JZLKrSppTpjSiKFUdABAxRfol9lzQpHNV1itXA0qd6dPcL/Ux7x/tHK+g41JiFhYWFijM/br2Y7FmzNEfVsZqAfYPUfyk/A+eM94nklrLMd5fdP3T1PXyx9GsoIg3Bxl3th7DmiWrZVdVPc0xvT8V6r4csc+ufsWMbrKyHS58mvDddM/hhphzxbc5lKdVYsQwO948fDFezPDXUnQC6zAB979D8tsJVQJx7QWbCfIAkn0xzqBkcxuOY88OKD7qkhjax0/ORjQ7zeX7NkQlWd+Sn3TazE2m/lY45cKG0iopYcgGiegYiJwxxOmfqtUwFCsQQSLieeGnYdo1xoiNWq/hffBEnLUw41agImxB3B2t+OOKFMVGjtFEQSSrEXmwjeIA8ZxE4dTTtBrkp3tKkwD01R5z6YjUll4LFQzXI6XiMMEvPJpOkmTJsAYgcz+nhhsNjqsB2jAbCALzHWScdqksFHeJsALyfAbn0wHNMTiZlMk9QHswNIMF2soMTpnm0ch8sP5ThEEGptE6QbnwYj3fmfLBZq2wsFWdK7BAbnT08euM3pTdGgFGlNgZk7lojUY5xt0FhjQvoy9jDXdc1mF+pUzTU/wC433iPuDl1Plj32E9gGrla+aUpRsVpkQ1ToW5hPmfAb7AiAAAAACwA2A8MXnn7S11hYWFjbLKPpE9lzQLZmgPqmM1FH+2T9oR9knfofPFAzWSFYAizQSCZExyPTzx9KOoIIIBBsQefnjJfbb2DagWrZZS1G5amJLUz1XmV+Y8eWbFZeMuO0CMCrTHiJ/XE6vUZ30Kqdls0BSZid91NxHrjvNZVagDEx0Yb+hGID5hlV1ZQuof6lNdzESw6xztzxnQzQoh6XaggROoGwAixBJgyPKD1w3Vy7JGpYkAiZ2POcdVELUKaoJv3xa3SfW/pjzLt3wVl1pXVNw2na0/aPXlihvTPX/GGqlUKmhEQMWuxWTGkwB0v8yMTMzVisWKKywCRdReQfdi/ljqtQpmo1MIyhV1GoWMeojY+eAgZorUIChQAB/VMGb+ceVscVgSACztHIn9nHVOuBpMd0wSNp8JxPzWdQKjpRpqHYhgSzFZ5An8Y5YoZ4flWqmEE2k3AA6kk8vHyxKosiFRUUktYAEaOl2Bn0HW5HOO9IBqlHV3XTuk/ED44iKCMuUqKVhu6v4x88QSKmo1mWpA1NI0qAI5QB5Yb7OYABDkmQRt+/wA8SaQeoAYiBeoRfxgYfYrSHkLsT+JwCpUggtc88X/6MvY45txmq6/+OpBpqR/rMNmj/wBanb7x8Bdr2A+jt83pr51SmXsy0jIar0L/AHU2tu3gN9upoFACgAAQABAA5ADpiyDrCwsLGkLCwsLALCwsLAU72o9hKeY1VKBFKqbm3cc/zAbHxHwOMv4zwyvlWC16ZU3huR/pbY/jj6Bw3XoK6lXUMp3BAIPocZvOrr5ozWQV7lQYmJ5Tznfl+OBVbhH3WNuTDVPXoR88b5xf6OcvUk0Xag3Qd5P+JuPQjFHz30b52iZQJWA+40H4P+uM5YrL34YykjShgxIMfiMNNkm/9cnldfXni753guape/la4jc9mWHxUEYG1JjvKV8wR8Zw2irvkWO6b8tSfrjw8OexIUA3HP5AYPtRDbKWP8qk/hgnkuAZupZMrXbp3GX5tAw/qmK1S4QALsWA5KNAPmTJ+AwVy9JadlAXnbc8oLG5EHacXPh30a56rGsU6A/mbUf+K/ri6cF+i/LUr13bMN0I0J/xBn4k4ZaeMr4Jwatm2KZemXOxOyr/AFNsPLfGq+yP0b0ssRVzJFatuBHcQ+APvH+Y+gGLtlsulNQlNVVRsqgAD0GHcanOJpYWFhY0hYWFhYBYWFhYCk+1f0f08xNTLlaNUySI7j9ZA90n7w9QcZLxzhFbJsFzFPRNhzVvJtjj6Qw1msslRSlRVdTurAEHzBxLF18t5jJU32EHwviHVyj6dLBXWQY2mP3vGN04/wDRTlq0tl3fLv4DWn/EkH4EYpnEfoyz1L3AlYdUaD/xePxxnKKBmawZlJR1iARE2FxhynXpu7FpKMtwQYBHOOc+HPBvMcIzdA/WZWuD17J3UeJKgj54gVM2V7rAj+oEbbWI9cRQOQJHvGIUwR8sPKJTR2bsJnoJ8+mCCZufdBJ/lUn8MTMtwrOVf9LK5p5j/adB8XAGL6AtXLM8NUZVvEdByjrecSTlUTqx2LE/IdBi48L+jDiNX31p0FO5qNqP/FJ/HF14D9D+VpENmqj5luh7lP8A4KST6scMqayXhGRzGefsspSNQr7xFkX+tjYeW+9sa97FfRdSyxFbNsMxXF1EfV0z/KD7x/mPoBzv2UyqUkCUkVEGyqAAPQYexqQ0sLCwsVCwsLCwH//Z"/>
          <p:cNvSpPr>
            <a:spLocks noChangeAspect="1" noChangeArrowheads="1"/>
          </p:cNvSpPr>
          <p:nvPr/>
        </p:nvSpPr>
        <p:spPr bwMode="auto">
          <a:xfrm>
            <a:off x="108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sp>
        <p:nvSpPr>
          <p:cNvPr id="3" name="Content Placeholder 2"/>
          <p:cNvSpPr>
            <a:spLocks noGrp="1"/>
          </p:cNvSpPr>
          <p:nvPr>
            <p:ph idx="1"/>
          </p:nvPr>
        </p:nvSpPr>
        <p:spPr>
          <a:xfrm>
            <a:off x="336549" y="1168670"/>
            <a:ext cx="8657139" cy="5179879"/>
          </a:xfrm>
        </p:spPr>
        <p:txBody>
          <a:bodyPr/>
          <a:lstStyle/>
          <a:p>
            <a:r>
              <a:rPr lang="en-US" dirty="0" smtClean="0"/>
              <a:t>Designed by William Barber</a:t>
            </a:r>
          </a:p>
          <a:p>
            <a:r>
              <a:rPr lang="en-US" dirty="0" smtClean="0"/>
              <a:t>Minted 1873-1885</a:t>
            </a:r>
          </a:p>
          <a:p>
            <a:r>
              <a:rPr lang="en-US" dirty="0" smtClean="0"/>
              <a:t>3 mints:  P, S, CC</a:t>
            </a:r>
          </a:p>
          <a:p>
            <a:r>
              <a:rPr lang="en-US" dirty="0" smtClean="0"/>
              <a:t>Two major sub-types for both obverse and reverse:</a:t>
            </a:r>
          </a:p>
          <a:p>
            <a:pPr lvl="1"/>
            <a:r>
              <a:rPr lang="en-US" sz="2200" dirty="0" smtClean="0"/>
              <a:t>Obverse Type I  (1873-1876)</a:t>
            </a:r>
          </a:p>
          <a:p>
            <a:pPr lvl="1"/>
            <a:r>
              <a:rPr lang="en-US" sz="2200" dirty="0"/>
              <a:t>Obverse Type </a:t>
            </a:r>
            <a:r>
              <a:rPr lang="en-US" sz="2200" dirty="0" smtClean="0"/>
              <a:t>II (1876-1885)</a:t>
            </a:r>
          </a:p>
          <a:p>
            <a:pPr lvl="1"/>
            <a:r>
              <a:rPr lang="en-US" sz="2200" dirty="0" smtClean="0"/>
              <a:t>Reverse </a:t>
            </a:r>
            <a:r>
              <a:rPr lang="en-US" sz="2200" dirty="0"/>
              <a:t>Type I  (1873-1876)</a:t>
            </a:r>
          </a:p>
          <a:p>
            <a:pPr lvl="1"/>
            <a:r>
              <a:rPr lang="en-US" sz="2200" dirty="0" smtClean="0"/>
              <a:t>Reverse </a:t>
            </a:r>
            <a:r>
              <a:rPr lang="en-US" sz="2200" dirty="0"/>
              <a:t>Type II (</a:t>
            </a:r>
            <a:r>
              <a:rPr lang="en-US" sz="2200" dirty="0" smtClean="0"/>
              <a:t>1875-1885)</a:t>
            </a:r>
          </a:p>
          <a:p>
            <a:r>
              <a:rPr lang="en-US" dirty="0" smtClean="0"/>
              <a:t>Many combinations of the different types in 1875-76</a:t>
            </a:r>
          </a:p>
          <a:p>
            <a:r>
              <a:rPr lang="en-US" dirty="0" smtClean="0"/>
              <a:t>Proof-only regular issues 1878-1883</a:t>
            </a:r>
          </a:p>
          <a:p>
            <a:r>
              <a:rPr lang="en-US" dirty="0" smtClean="0"/>
              <a:t>10 pieces made clandestinely in 1884, not a regular issue</a:t>
            </a:r>
          </a:p>
          <a:p>
            <a:r>
              <a:rPr lang="en-US" dirty="0" smtClean="0"/>
              <a:t>5 pieces dated 1885, also made clandestinely</a:t>
            </a:r>
            <a:endParaRPr lang="en-US" dirty="0"/>
          </a:p>
        </p:txBody>
      </p:sp>
    </p:spTree>
    <p:extLst>
      <p:ext uri="{BB962C8B-B14F-4D97-AF65-F5344CB8AC3E}">
        <p14:creationId xmlns:p14="http://schemas.microsoft.com/office/powerpoint/2010/main" val="1653631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 Dollar Sub-types</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03" y="1256939"/>
            <a:ext cx="1761762" cy="2139282"/>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983" y="1256939"/>
            <a:ext cx="1483696" cy="2139282"/>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713" y="1270884"/>
            <a:ext cx="1461872" cy="212533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703" y="3875277"/>
            <a:ext cx="1757702" cy="2238141"/>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7713" y="3875276"/>
            <a:ext cx="1496938" cy="2238141"/>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0911" y="3875276"/>
            <a:ext cx="1524028" cy="223814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7299" y="3875315"/>
            <a:ext cx="1447800" cy="2238102"/>
          </a:xfrm>
          <a:prstGeom prst="rect">
            <a:avLst/>
          </a:prstGeom>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7299" y="1270884"/>
            <a:ext cx="1447800" cy="2125337"/>
          </a:xfrm>
          <a:prstGeom prst="rect">
            <a:avLst/>
          </a:prstGeom>
        </p:spPr>
      </p:pic>
      <p:sp>
        <p:nvSpPr>
          <p:cNvPr id="31" name="TextBox 30"/>
          <p:cNvSpPr txBox="1"/>
          <p:nvPr/>
        </p:nvSpPr>
        <p:spPr>
          <a:xfrm>
            <a:off x="2071737" y="3404739"/>
            <a:ext cx="1146083" cy="492443"/>
          </a:xfrm>
          <a:prstGeom prst="rect">
            <a:avLst/>
          </a:prstGeom>
          <a:noFill/>
        </p:spPr>
        <p:txBody>
          <a:bodyPr wrap="none" rtlCol="0">
            <a:spAutoFit/>
          </a:bodyPr>
          <a:lstStyle/>
          <a:p>
            <a:pPr algn="l"/>
            <a:r>
              <a:rPr lang="en-US" b="1" dirty="0" smtClean="0">
                <a:solidFill>
                  <a:schemeClr val="bg2"/>
                </a:solidFill>
              </a:rPr>
              <a:t>Type </a:t>
            </a:r>
            <a:r>
              <a:rPr lang="en-US" sz="2600" dirty="0" smtClean="0">
                <a:solidFill>
                  <a:schemeClr val="bg2"/>
                </a:solidFill>
                <a:latin typeface="Rockwell" panose="02060603020205020403" pitchFamily="18" charset="0"/>
              </a:rPr>
              <a:t>I</a:t>
            </a:r>
            <a:r>
              <a:rPr lang="en-US" b="1" dirty="0" smtClean="0">
                <a:solidFill>
                  <a:schemeClr val="bg2"/>
                </a:solidFill>
                <a:latin typeface="Rockwell" panose="02060603020205020403" pitchFamily="18" charset="0"/>
              </a:rPr>
              <a:t> </a:t>
            </a:r>
            <a:endParaRPr lang="en-US" b="1" dirty="0">
              <a:solidFill>
                <a:schemeClr val="bg2"/>
              </a:solidFill>
              <a:latin typeface="Rockwell" panose="02060603020205020403" pitchFamily="18" charset="0"/>
            </a:endParaRPr>
          </a:p>
        </p:txBody>
      </p:sp>
      <p:sp>
        <p:nvSpPr>
          <p:cNvPr id="32" name="TextBox 31"/>
          <p:cNvSpPr txBox="1"/>
          <p:nvPr/>
        </p:nvSpPr>
        <p:spPr>
          <a:xfrm>
            <a:off x="2097461" y="6113417"/>
            <a:ext cx="1250279" cy="492443"/>
          </a:xfrm>
          <a:prstGeom prst="rect">
            <a:avLst/>
          </a:prstGeom>
          <a:noFill/>
        </p:spPr>
        <p:txBody>
          <a:bodyPr wrap="none" rtlCol="0">
            <a:spAutoFit/>
          </a:bodyPr>
          <a:lstStyle/>
          <a:p>
            <a:pPr algn="l"/>
            <a:r>
              <a:rPr lang="en-US" b="1" dirty="0" smtClean="0">
                <a:solidFill>
                  <a:schemeClr val="bg2"/>
                </a:solidFill>
              </a:rPr>
              <a:t>Type </a:t>
            </a:r>
            <a:r>
              <a:rPr lang="en-US" sz="2600" dirty="0" smtClean="0">
                <a:solidFill>
                  <a:schemeClr val="bg2"/>
                </a:solidFill>
                <a:latin typeface="Rockwell" panose="02060603020205020403" pitchFamily="18" charset="0"/>
              </a:rPr>
              <a:t>II</a:t>
            </a:r>
            <a:r>
              <a:rPr lang="en-US" b="1" dirty="0" smtClean="0">
                <a:solidFill>
                  <a:schemeClr val="bg2"/>
                </a:solidFill>
                <a:latin typeface="Rockwell" panose="02060603020205020403" pitchFamily="18" charset="0"/>
              </a:rPr>
              <a:t> </a:t>
            </a:r>
            <a:endParaRPr lang="en-US" b="1" dirty="0">
              <a:solidFill>
                <a:schemeClr val="bg2"/>
              </a:solidFill>
              <a:latin typeface="Rockwell" panose="02060603020205020403" pitchFamily="18" charset="0"/>
            </a:endParaRPr>
          </a:p>
        </p:txBody>
      </p:sp>
      <p:sp>
        <p:nvSpPr>
          <p:cNvPr id="33" name="TextBox 32"/>
          <p:cNvSpPr txBox="1"/>
          <p:nvPr/>
        </p:nvSpPr>
        <p:spPr>
          <a:xfrm>
            <a:off x="6025003" y="3396221"/>
            <a:ext cx="1146083" cy="492443"/>
          </a:xfrm>
          <a:prstGeom prst="rect">
            <a:avLst/>
          </a:prstGeom>
          <a:noFill/>
        </p:spPr>
        <p:txBody>
          <a:bodyPr wrap="none" rtlCol="0">
            <a:spAutoFit/>
          </a:bodyPr>
          <a:lstStyle/>
          <a:p>
            <a:pPr algn="l"/>
            <a:r>
              <a:rPr lang="en-US" b="1" dirty="0" smtClean="0">
                <a:solidFill>
                  <a:schemeClr val="bg2"/>
                </a:solidFill>
              </a:rPr>
              <a:t>Type </a:t>
            </a:r>
            <a:r>
              <a:rPr lang="en-US" sz="2600" dirty="0" smtClean="0">
                <a:solidFill>
                  <a:schemeClr val="bg2"/>
                </a:solidFill>
                <a:latin typeface="Rockwell" panose="02060603020205020403" pitchFamily="18" charset="0"/>
              </a:rPr>
              <a:t>I</a:t>
            </a:r>
            <a:r>
              <a:rPr lang="en-US" b="1" dirty="0" smtClean="0">
                <a:solidFill>
                  <a:schemeClr val="bg2"/>
                </a:solidFill>
                <a:latin typeface="Rockwell" panose="02060603020205020403" pitchFamily="18" charset="0"/>
              </a:rPr>
              <a:t> </a:t>
            </a:r>
            <a:endParaRPr lang="en-US" b="1" dirty="0">
              <a:solidFill>
                <a:schemeClr val="bg2"/>
              </a:solidFill>
              <a:latin typeface="Rockwell" panose="02060603020205020403" pitchFamily="18" charset="0"/>
            </a:endParaRPr>
          </a:p>
        </p:txBody>
      </p:sp>
      <p:sp>
        <p:nvSpPr>
          <p:cNvPr id="34" name="TextBox 33"/>
          <p:cNvSpPr txBox="1"/>
          <p:nvPr/>
        </p:nvSpPr>
        <p:spPr>
          <a:xfrm>
            <a:off x="6050727" y="6104899"/>
            <a:ext cx="1250279" cy="492443"/>
          </a:xfrm>
          <a:prstGeom prst="rect">
            <a:avLst/>
          </a:prstGeom>
          <a:noFill/>
        </p:spPr>
        <p:txBody>
          <a:bodyPr wrap="none" rtlCol="0">
            <a:spAutoFit/>
          </a:bodyPr>
          <a:lstStyle/>
          <a:p>
            <a:pPr algn="l"/>
            <a:r>
              <a:rPr lang="en-US" b="1" dirty="0" smtClean="0">
                <a:solidFill>
                  <a:schemeClr val="bg2"/>
                </a:solidFill>
              </a:rPr>
              <a:t>Type </a:t>
            </a:r>
            <a:r>
              <a:rPr lang="en-US" sz="2600" dirty="0" smtClean="0">
                <a:solidFill>
                  <a:schemeClr val="bg2"/>
                </a:solidFill>
                <a:latin typeface="Rockwell" panose="02060603020205020403" pitchFamily="18" charset="0"/>
              </a:rPr>
              <a:t>II</a:t>
            </a:r>
            <a:r>
              <a:rPr lang="en-US" b="1" dirty="0" smtClean="0">
                <a:solidFill>
                  <a:schemeClr val="bg2"/>
                </a:solidFill>
                <a:latin typeface="Rockwell" panose="02060603020205020403" pitchFamily="18" charset="0"/>
              </a:rPr>
              <a:t> </a:t>
            </a:r>
            <a:endParaRPr lang="en-US" b="1" dirty="0">
              <a:solidFill>
                <a:schemeClr val="bg2"/>
              </a:solidFill>
              <a:latin typeface="Rockwell" panose="02060603020205020403" pitchFamily="18" charset="0"/>
            </a:endParaRPr>
          </a:p>
        </p:txBody>
      </p:sp>
    </p:spTree>
    <p:extLst>
      <p:ext uri="{BB962C8B-B14F-4D97-AF65-F5344CB8AC3E}">
        <p14:creationId xmlns:p14="http://schemas.microsoft.com/office/powerpoint/2010/main" val="411004806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Chop marks</a:t>
            </a:r>
            <a:endParaRPr lang="en-US" dirty="0"/>
          </a:p>
        </p:txBody>
      </p:sp>
      <p:sp>
        <p:nvSpPr>
          <p:cNvPr id="3" name="Content Placeholder 2"/>
          <p:cNvSpPr>
            <a:spLocks noGrp="1"/>
          </p:cNvSpPr>
          <p:nvPr>
            <p:ph idx="1"/>
          </p:nvPr>
        </p:nvSpPr>
        <p:spPr>
          <a:xfrm>
            <a:off x="336548" y="1155608"/>
            <a:ext cx="8611509" cy="2828563"/>
          </a:xfrm>
        </p:spPr>
        <p:txBody>
          <a:bodyPr/>
          <a:lstStyle/>
          <a:p>
            <a:pPr indent="-228600">
              <a:lnSpc>
                <a:spcPct val="100000"/>
              </a:lnSpc>
              <a:buFont typeface="Arial" charset="0"/>
              <a:buChar char="•"/>
            </a:pPr>
            <a:r>
              <a:rPr lang="en-US" altLang="en-US" dirty="0" smtClean="0"/>
              <a:t>Chop marks often applied to Trade dollars by merchants </a:t>
            </a:r>
          </a:p>
          <a:p>
            <a:pPr marL="585788" lvl="1" indent="-342900">
              <a:spcBef>
                <a:spcPts val="0"/>
              </a:spcBef>
              <a:spcAft>
                <a:spcPts val="0"/>
              </a:spcAft>
              <a:buFont typeface="Arial" panose="020B0604020202020204" pitchFamily="34" charset="0"/>
              <a:buChar char="‒"/>
            </a:pPr>
            <a:r>
              <a:rPr lang="en-US" altLang="en-US" dirty="0"/>
              <a:t>T</a:t>
            </a:r>
            <a:r>
              <a:rPr lang="en-US" altLang="en-US" dirty="0" smtClean="0"/>
              <a:t>o certify acceptance for silver weight and fineness</a:t>
            </a:r>
          </a:p>
          <a:p>
            <a:pPr marL="585788" lvl="1" indent="-342900">
              <a:spcBef>
                <a:spcPts val="0"/>
              </a:spcBef>
              <a:spcAft>
                <a:spcPts val="0"/>
              </a:spcAft>
              <a:buFont typeface="Arial" panose="020B0604020202020204" pitchFamily="34" charset="0"/>
              <a:buChar char="‒"/>
            </a:pPr>
            <a:r>
              <a:rPr lang="en-US" altLang="en-US" dirty="0" smtClean="0"/>
              <a:t>Often Chinese characters</a:t>
            </a:r>
          </a:p>
          <a:p>
            <a:pPr marL="585788" lvl="1" indent="-342900">
              <a:spcBef>
                <a:spcPts val="0"/>
              </a:spcBef>
              <a:spcAft>
                <a:spcPts val="0"/>
              </a:spcAft>
              <a:buFont typeface="Arial" panose="020B0604020202020204" pitchFamily="34" charset="0"/>
              <a:buChar char="‒"/>
            </a:pPr>
            <a:r>
              <a:rPr lang="en-US" altLang="en-US" dirty="0" smtClean="0"/>
              <a:t>Sometimes one, sometimes many chop marks</a:t>
            </a:r>
          </a:p>
          <a:p>
            <a:pPr indent="-228600">
              <a:lnSpc>
                <a:spcPct val="100000"/>
              </a:lnSpc>
              <a:buFont typeface="Arial" charset="0"/>
              <a:buChar char="•"/>
            </a:pPr>
            <a:r>
              <a:rPr lang="en-US" altLang="en-US" dirty="0" smtClean="0"/>
              <a:t>Chop marks are considered damage, but highly collected</a:t>
            </a:r>
          </a:p>
          <a:p>
            <a:pPr indent="-228600">
              <a:lnSpc>
                <a:spcPct val="100000"/>
              </a:lnSpc>
              <a:buFont typeface="Arial" charset="0"/>
              <a:buChar char="•"/>
            </a:pPr>
            <a:r>
              <a:rPr lang="en-US" altLang="en-US" dirty="0" smtClean="0"/>
              <a:t>All circulation issues known to exist with chop marks</a:t>
            </a:r>
          </a:p>
          <a:p>
            <a:pPr marL="585788" lvl="1" indent="-342900">
              <a:spcBef>
                <a:spcPts val="0"/>
              </a:spcBef>
              <a:buFont typeface="Arial" panose="020B0604020202020204" pitchFamily="34" charset="0"/>
              <a:buChar char="‒"/>
            </a:pPr>
            <a:r>
              <a:rPr lang="en-US" altLang="en-US" dirty="0" smtClean="0"/>
              <a:t>1878-CC and 1875-P are rarest</a:t>
            </a:r>
            <a:endParaRPr lang="en-US" altLang="en-US" dirty="0"/>
          </a:p>
          <a:p>
            <a:pPr>
              <a:lnSpc>
                <a:spcPct val="100000"/>
              </a:lnSpc>
              <a:buFont typeface="Arial" charset="0"/>
              <a:buChar char="•"/>
            </a:pPr>
            <a:endParaRPr lang="en-US" altLang="en-US" sz="2200" b="1"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244" y="4034030"/>
            <a:ext cx="2528934" cy="25391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10" y="4034030"/>
            <a:ext cx="2528933" cy="2539110"/>
          </a:xfrm>
          <a:prstGeom prst="rect">
            <a:avLst/>
          </a:prstGeom>
        </p:spPr>
      </p:pic>
      <p:pic>
        <p:nvPicPr>
          <p:cNvPr id="6" name="Picture 5"/>
          <p:cNvPicPr>
            <a:picLocks noChangeAspect="1"/>
          </p:cNvPicPr>
          <p:nvPr/>
        </p:nvPicPr>
        <p:blipFill>
          <a:blip r:embed="rId5"/>
          <a:stretch>
            <a:fillRect/>
          </a:stretch>
        </p:blipFill>
        <p:spPr>
          <a:xfrm>
            <a:off x="5835885" y="4034030"/>
            <a:ext cx="1350526" cy="1423916"/>
          </a:xfrm>
          <a:prstGeom prst="rect">
            <a:avLst/>
          </a:prstGeom>
        </p:spPr>
      </p:pic>
      <p:pic>
        <p:nvPicPr>
          <p:cNvPr id="8" name="Picture 7"/>
          <p:cNvPicPr>
            <a:picLocks noChangeAspect="1"/>
          </p:cNvPicPr>
          <p:nvPr/>
        </p:nvPicPr>
        <p:blipFill>
          <a:blip r:embed="rId6"/>
          <a:stretch>
            <a:fillRect/>
          </a:stretch>
        </p:blipFill>
        <p:spPr>
          <a:xfrm>
            <a:off x="7670254" y="5221070"/>
            <a:ext cx="1185084" cy="1218513"/>
          </a:xfrm>
          <a:prstGeom prst="rect">
            <a:avLst/>
          </a:prstGeom>
        </p:spPr>
      </p:pic>
      <p:pic>
        <p:nvPicPr>
          <p:cNvPr id="9" name="Picture 8"/>
          <p:cNvPicPr>
            <a:picLocks noChangeAspect="1"/>
          </p:cNvPicPr>
          <p:nvPr/>
        </p:nvPicPr>
        <p:blipFill>
          <a:blip r:embed="rId7"/>
          <a:stretch>
            <a:fillRect/>
          </a:stretch>
        </p:blipFill>
        <p:spPr>
          <a:xfrm>
            <a:off x="6042922" y="5640371"/>
            <a:ext cx="1491179" cy="1067861"/>
          </a:xfrm>
          <a:prstGeom prst="rect">
            <a:avLst/>
          </a:prstGeom>
        </p:spPr>
      </p:pic>
      <p:pic>
        <p:nvPicPr>
          <p:cNvPr id="10" name="Picture 9"/>
          <p:cNvPicPr>
            <a:picLocks noChangeAspect="1"/>
          </p:cNvPicPr>
          <p:nvPr/>
        </p:nvPicPr>
        <p:blipFill>
          <a:blip r:embed="rId8"/>
          <a:stretch>
            <a:fillRect/>
          </a:stretch>
        </p:blipFill>
        <p:spPr>
          <a:xfrm>
            <a:off x="7299118" y="3872476"/>
            <a:ext cx="1660900" cy="1252690"/>
          </a:xfrm>
          <a:prstGeom prst="rect">
            <a:avLst/>
          </a:prstGeom>
        </p:spPr>
      </p:pic>
    </p:spTree>
    <p:extLst>
      <p:ext uri="{BB962C8B-B14F-4D97-AF65-F5344CB8AC3E}">
        <p14:creationId xmlns:p14="http://schemas.microsoft.com/office/powerpoint/2010/main" val="11514282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Varieties</a:t>
            </a:r>
            <a:endParaRPr lang="en-US" dirty="0"/>
          </a:p>
        </p:txBody>
      </p:sp>
      <p:sp>
        <p:nvSpPr>
          <p:cNvPr id="6" name="Content Placeholder 2"/>
          <p:cNvSpPr>
            <a:spLocks noGrp="1"/>
          </p:cNvSpPr>
          <p:nvPr>
            <p:ph idx="1"/>
          </p:nvPr>
        </p:nvSpPr>
        <p:spPr>
          <a:xfrm>
            <a:off x="114300" y="1271588"/>
            <a:ext cx="3322788" cy="4325937"/>
          </a:xfrm>
        </p:spPr>
        <p:txBody>
          <a:bodyPr/>
          <a:lstStyle/>
          <a:p>
            <a:pPr eaLnBrk="1" hangingPunct="1">
              <a:spcBef>
                <a:spcPts val="400"/>
              </a:spcBef>
              <a:spcAft>
                <a:spcPts val="0"/>
              </a:spcAft>
              <a:buFont typeface="Arial" panose="020B0604020202020204" pitchFamily="34" charset="0"/>
              <a:buChar char="•"/>
            </a:pPr>
            <a:r>
              <a:rPr lang="en-US" sz="2400" dirty="0" smtClean="0"/>
              <a:t>Over Mintmarks </a:t>
            </a:r>
          </a:p>
          <a:p>
            <a:pPr eaLnBrk="1" hangingPunct="1">
              <a:spcBef>
                <a:spcPts val="400"/>
              </a:spcBef>
              <a:spcAft>
                <a:spcPts val="0"/>
              </a:spcAft>
              <a:buFont typeface="Arial" panose="020B0604020202020204" pitchFamily="34" charset="0"/>
              <a:buChar char="•"/>
            </a:pPr>
            <a:r>
              <a:rPr lang="en-US" sz="2400" dirty="0" smtClean="0"/>
              <a:t>Misplaced dates</a:t>
            </a:r>
          </a:p>
          <a:p>
            <a:pPr eaLnBrk="1" hangingPunct="1">
              <a:spcBef>
                <a:spcPts val="400"/>
              </a:spcBef>
              <a:spcAft>
                <a:spcPts val="0"/>
              </a:spcAft>
              <a:buFont typeface="Arial" panose="020B0604020202020204" pitchFamily="34" charset="0"/>
              <a:buChar char="•"/>
            </a:pPr>
            <a:r>
              <a:rPr lang="en-US" sz="2400" dirty="0" smtClean="0"/>
              <a:t>Repunched dates</a:t>
            </a:r>
          </a:p>
          <a:p>
            <a:pPr eaLnBrk="1" hangingPunct="1">
              <a:spcBef>
                <a:spcPts val="400"/>
              </a:spcBef>
              <a:spcAft>
                <a:spcPts val="0"/>
              </a:spcAft>
              <a:buFont typeface="Arial" panose="020B0604020202020204" pitchFamily="34" charset="0"/>
              <a:buChar char="•"/>
            </a:pPr>
            <a:r>
              <a:rPr lang="en-US" sz="2400" dirty="0" smtClean="0"/>
              <a:t>Doubled dies</a:t>
            </a:r>
          </a:p>
          <a:p>
            <a:pPr eaLnBrk="1" hangingPunct="1">
              <a:spcBef>
                <a:spcPts val="400"/>
              </a:spcBef>
              <a:spcAft>
                <a:spcPts val="0"/>
              </a:spcAft>
              <a:buFont typeface="Arial" panose="020B0604020202020204" pitchFamily="34" charset="0"/>
              <a:buChar char="•"/>
            </a:pPr>
            <a:r>
              <a:rPr lang="en-US" sz="2400" dirty="0" smtClean="0"/>
              <a:t>Date and Mintmark size variations</a:t>
            </a:r>
          </a:p>
          <a:p>
            <a:pPr eaLnBrk="1" hangingPunct="1">
              <a:spcBef>
                <a:spcPts val="400"/>
              </a:spcBef>
              <a:spcAft>
                <a:spcPts val="0"/>
              </a:spcAft>
              <a:buFont typeface="Arial" panose="020B0604020202020204" pitchFamily="34" charset="0"/>
              <a:buChar char="•"/>
            </a:pPr>
            <a:r>
              <a:rPr lang="en-US" sz="2400" dirty="0" smtClean="0"/>
              <a:t>Repunched mintmarks</a:t>
            </a:r>
          </a:p>
          <a:p>
            <a:pPr eaLnBrk="1" hangingPunct="1">
              <a:spcBef>
                <a:spcPts val="400"/>
              </a:spcBef>
              <a:spcAft>
                <a:spcPts val="0"/>
              </a:spcAft>
              <a:buFont typeface="Arial" panose="020B0604020202020204" pitchFamily="34" charset="0"/>
              <a:buChar char="•"/>
            </a:pPr>
            <a:r>
              <a:rPr lang="en-US" sz="2400" dirty="0" smtClean="0"/>
              <a:t>Multiple Hub Combinations</a:t>
            </a:r>
          </a:p>
          <a:p>
            <a:pPr eaLnBrk="1" hangingPunct="1">
              <a:spcBef>
                <a:spcPts val="400"/>
              </a:spcBef>
              <a:spcAft>
                <a:spcPts val="0"/>
              </a:spcAft>
              <a:buFont typeface="Arial" panose="020B0604020202020204" pitchFamily="34" charset="0"/>
              <a:buChar char="•"/>
            </a:pPr>
            <a:r>
              <a:rPr lang="en-US" sz="2400" dirty="0" smtClean="0"/>
              <a:t>Errors</a:t>
            </a:r>
          </a:p>
          <a:p>
            <a:pPr eaLnBrk="1" hangingPunct="1">
              <a:lnSpc>
                <a:spcPct val="65000"/>
              </a:lnSpc>
              <a:buFont typeface="Arial" panose="020B0604020202020204" pitchFamily="34" charset="0"/>
              <a:buChar char="•"/>
            </a:pPr>
            <a:endParaRPr lang="en-US" sz="2200" dirty="0" smtClean="0"/>
          </a:p>
        </p:txBody>
      </p:sp>
      <p:pic>
        <p:nvPicPr>
          <p:cNvPr id="8" name="Picture 20" descr="77ov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1986" y="5224067"/>
            <a:ext cx="16764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3209886" y="1266887"/>
            <a:ext cx="2627596" cy="1924352"/>
          </a:xfrm>
          <a:prstGeom prst="rect">
            <a:avLst/>
          </a:prstGeom>
        </p:spPr>
      </p:pic>
      <p:pic>
        <p:nvPicPr>
          <p:cNvPr id="13" name="Picture 12"/>
          <p:cNvPicPr>
            <a:picLocks noChangeAspect="1"/>
          </p:cNvPicPr>
          <p:nvPr/>
        </p:nvPicPr>
        <p:blipFill>
          <a:blip r:embed="rId5"/>
          <a:stretch>
            <a:fillRect/>
          </a:stretch>
        </p:blipFill>
        <p:spPr>
          <a:xfrm>
            <a:off x="5939779" y="1516162"/>
            <a:ext cx="3083543" cy="1515979"/>
          </a:xfrm>
          <a:prstGeom prst="rect">
            <a:avLst/>
          </a:prstGeom>
        </p:spPr>
      </p:pic>
      <p:pic>
        <p:nvPicPr>
          <p:cNvPr id="14" name="Picture 13"/>
          <p:cNvPicPr>
            <a:picLocks noChangeAspect="1"/>
          </p:cNvPicPr>
          <p:nvPr/>
        </p:nvPicPr>
        <p:blipFill>
          <a:blip r:embed="rId6"/>
          <a:stretch>
            <a:fillRect/>
          </a:stretch>
        </p:blipFill>
        <p:spPr>
          <a:xfrm>
            <a:off x="3042515" y="5049022"/>
            <a:ext cx="3189541" cy="1725369"/>
          </a:xfrm>
          <a:prstGeom prst="rect">
            <a:avLst/>
          </a:prstGeom>
        </p:spPr>
      </p:pic>
      <p:pic>
        <p:nvPicPr>
          <p:cNvPr id="15" name="Picture 14"/>
          <p:cNvPicPr>
            <a:picLocks noChangeAspect="1"/>
          </p:cNvPicPr>
          <p:nvPr/>
        </p:nvPicPr>
        <p:blipFill>
          <a:blip r:embed="rId7"/>
          <a:stretch>
            <a:fillRect/>
          </a:stretch>
        </p:blipFill>
        <p:spPr>
          <a:xfrm>
            <a:off x="3697941" y="3251589"/>
            <a:ext cx="4196094" cy="1753030"/>
          </a:xfrm>
          <a:prstGeom prst="rect">
            <a:avLst/>
          </a:prstGeom>
        </p:spPr>
      </p:pic>
    </p:spTree>
    <p:extLst>
      <p:ext uri="{BB962C8B-B14F-4D97-AF65-F5344CB8AC3E}">
        <p14:creationId xmlns:p14="http://schemas.microsoft.com/office/powerpoint/2010/main" val="207497303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963" y="3013079"/>
            <a:ext cx="2743200" cy="2715768"/>
          </a:xfrm>
          <a:prstGeom prst="rect">
            <a:avLst/>
          </a:prstGeom>
        </p:spPr>
      </p:pic>
      <p:sp>
        <p:nvSpPr>
          <p:cNvPr id="2" name="Title 1"/>
          <p:cNvSpPr>
            <a:spLocks noGrp="1"/>
          </p:cNvSpPr>
          <p:nvPr>
            <p:ph type="title"/>
          </p:nvPr>
        </p:nvSpPr>
        <p:spPr/>
        <p:txBody>
          <a:bodyPr/>
          <a:lstStyle/>
          <a:p>
            <a:r>
              <a:rPr lang="en-US" dirty="0" smtClean="0"/>
              <a:t>Collecting Trade Dollars</a:t>
            </a:r>
            <a:endParaRPr lang="en-US" dirty="0"/>
          </a:p>
        </p:txBody>
      </p:sp>
      <p:sp>
        <p:nvSpPr>
          <p:cNvPr id="3" name="Content Placeholder 2"/>
          <p:cNvSpPr>
            <a:spLocks noGrp="1"/>
          </p:cNvSpPr>
          <p:nvPr>
            <p:ph idx="1"/>
          </p:nvPr>
        </p:nvSpPr>
        <p:spPr>
          <a:xfrm>
            <a:off x="336549" y="1273175"/>
            <a:ext cx="7488102" cy="5270500"/>
          </a:xfrm>
        </p:spPr>
        <p:txBody>
          <a:bodyPr/>
          <a:lstStyle/>
          <a:p>
            <a:pPr marL="0" indent="0">
              <a:buNone/>
            </a:pPr>
            <a:r>
              <a:rPr lang="en-US" b="1" dirty="0"/>
              <a:t>Collecting</a:t>
            </a:r>
          </a:p>
          <a:p>
            <a:r>
              <a:rPr lang="en-US" sz="2400" dirty="0"/>
              <a:t>A </a:t>
            </a:r>
            <a:r>
              <a:rPr lang="en-US" sz="2400" dirty="0" smtClean="0"/>
              <a:t>circulation strike date/mint set </a:t>
            </a:r>
            <a:r>
              <a:rPr lang="en-US" sz="2400" dirty="0"/>
              <a:t>consists of </a:t>
            </a:r>
            <a:r>
              <a:rPr lang="en-US" sz="2400" dirty="0" smtClean="0"/>
              <a:t>17 </a:t>
            </a:r>
            <a:r>
              <a:rPr lang="en-US" sz="2400" dirty="0"/>
              <a:t>coins</a:t>
            </a:r>
          </a:p>
          <a:p>
            <a:r>
              <a:rPr lang="en-US" sz="2400" dirty="0"/>
              <a:t>A complete </a:t>
            </a:r>
            <a:r>
              <a:rPr lang="en-US" sz="2400" dirty="0" smtClean="0"/>
              <a:t>date/mint </a:t>
            </a:r>
            <a:r>
              <a:rPr lang="en-US" sz="2400" dirty="0"/>
              <a:t>set consists of </a:t>
            </a:r>
            <a:r>
              <a:rPr lang="en-US" sz="2400" dirty="0" smtClean="0"/>
              <a:t>23 coins</a:t>
            </a:r>
          </a:p>
          <a:p>
            <a:r>
              <a:rPr lang="en-US" sz="2400" dirty="0" smtClean="0"/>
              <a:t>A sub-type set requires 3 coins (Types I/I, I/II, II/II)</a:t>
            </a:r>
            <a:endParaRPr lang="en-US" altLang="en-US" b="1" dirty="0" smtClean="0"/>
          </a:p>
          <a:p>
            <a:pPr marL="0" indent="0">
              <a:lnSpc>
                <a:spcPct val="100000"/>
              </a:lnSpc>
              <a:spcBef>
                <a:spcPts val="1200"/>
              </a:spcBef>
              <a:buNone/>
            </a:pPr>
            <a:r>
              <a:rPr lang="en-US" altLang="en-US" b="1" dirty="0" smtClean="0"/>
              <a:t>Expensive dates:</a:t>
            </a:r>
          </a:p>
          <a:p>
            <a:pPr lvl="1" indent="-228600">
              <a:lnSpc>
                <a:spcPct val="100000"/>
              </a:lnSpc>
              <a:spcBef>
                <a:spcPts val="0"/>
              </a:spcBef>
              <a:spcAft>
                <a:spcPts val="0"/>
              </a:spcAft>
              <a:buFont typeface="Arial" charset="0"/>
              <a:buChar char="•"/>
            </a:pPr>
            <a:r>
              <a:rPr lang="en-US" altLang="en-US" dirty="0" smtClean="0"/>
              <a:t>Key date 1878-CC</a:t>
            </a:r>
          </a:p>
          <a:p>
            <a:pPr lvl="1" indent="-228600">
              <a:lnSpc>
                <a:spcPct val="100000"/>
              </a:lnSpc>
              <a:spcBef>
                <a:spcPts val="0"/>
              </a:spcBef>
              <a:spcAft>
                <a:spcPts val="0"/>
              </a:spcAft>
              <a:buFont typeface="Arial" charset="0"/>
              <a:buChar char="•"/>
            </a:pPr>
            <a:r>
              <a:rPr lang="en-US" altLang="en-US" dirty="0" smtClean="0"/>
              <a:t>Most other CC coins</a:t>
            </a:r>
          </a:p>
          <a:p>
            <a:pPr lvl="1" indent="-228600">
              <a:lnSpc>
                <a:spcPct val="100000"/>
              </a:lnSpc>
              <a:spcBef>
                <a:spcPts val="0"/>
              </a:spcBef>
              <a:spcAft>
                <a:spcPts val="0"/>
              </a:spcAft>
              <a:buFont typeface="Arial" charset="0"/>
              <a:buChar char="•"/>
            </a:pPr>
            <a:r>
              <a:rPr lang="en-US" altLang="en-US" dirty="0" smtClean="0"/>
              <a:t>1875-P</a:t>
            </a:r>
          </a:p>
          <a:p>
            <a:pPr lvl="1" indent="-228600">
              <a:lnSpc>
                <a:spcPct val="100000"/>
              </a:lnSpc>
              <a:spcBef>
                <a:spcPts val="0"/>
              </a:spcBef>
              <a:spcAft>
                <a:spcPts val="0"/>
              </a:spcAft>
              <a:buFont typeface="Arial" charset="0"/>
              <a:buChar char="•"/>
            </a:pPr>
            <a:r>
              <a:rPr lang="en-US" altLang="en-US" dirty="0" smtClean="0"/>
              <a:t>Proof-only 1878-1883 coins</a:t>
            </a:r>
            <a:endParaRPr lang="en-US" altLang="en-US" dirty="0"/>
          </a:p>
          <a:p>
            <a:pPr marL="0" indent="0">
              <a:lnSpc>
                <a:spcPct val="100000"/>
              </a:lnSpc>
              <a:spcBef>
                <a:spcPts val="1800"/>
              </a:spcBef>
              <a:buNone/>
            </a:pPr>
            <a:r>
              <a:rPr lang="en-US" altLang="en-US" b="1" dirty="0" smtClean="0"/>
              <a:t>The BIG Stoppers:</a:t>
            </a:r>
          </a:p>
          <a:p>
            <a:pPr marL="457200" indent="-228600">
              <a:lnSpc>
                <a:spcPct val="100000"/>
              </a:lnSpc>
              <a:spcBef>
                <a:spcPts val="0"/>
              </a:spcBef>
              <a:spcAft>
                <a:spcPts val="0"/>
              </a:spcAft>
              <a:buFont typeface="Arial" charset="0"/>
              <a:buChar char="•"/>
            </a:pPr>
            <a:r>
              <a:rPr lang="en-US" altLang="en-US" dirty="0" smtClean="0"/>
              <a:t>1884 (10 known, clandestine issue, not a coin)</a:t>
            </a:r>
          </a:p>
          <a:p>
            <a:pPr marL="457200" indent="-228600">
              <a:lnSpc>
                <a:spcPct val="100000"/>
              </a:lnSpc>
              <a:spcBef>
                <a:spcPts val="0"/>
              </a:spcBef>
              <a:spcAft>
                <a:spcPts val="0"/>
              </a:spcAft>
              <a:buFont typeface="Arial" charset="0"/>
              <a:buChar char="•"/>
            </a:pPr>
            <a:r>
              <a:rPr lang="en-US" altLang="en-US" dirty="0" smtClean="0"/>
              <a:t>1885 (5 known, clandestine issue, not a coin)</a:t>
            </a:r>
            <a:endParaRPr lang="en-US" altLang="en-US" dirty="0"/>
          </a:p>
        </p:txBody>
      </p:sp>
    </p:spTree>
    <p:extLst>
      <p:ext uri="{BB962C8B-B14F-4D97-AF65-F5344CB8AC3E}">
        <p14:creationId xmlns:p14="http://schemas.microsoft.com/office/powerpoint/2010/main" val="83211312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Christian Gobrecht – 1785-1844</a:t>
            </a:r>
            <a:endParaRPr lang="en-US" dirty="0"/>
          </a:p>
        </p:txBody>
      </p:sp>
      <p:sp>
        <p:nvSpPr>
          <p:cNvPr id="3" name="Content Placeholder 2"/>
          <p:cNvSpPr>
            <a:spLocks noGrp="1"/>
          </p:cNvSpPr>
          <p:nvPr>
            <p:ph idx="1"/>
          </p:nvPr>
        </p:nvSpPr>
        <p:spPr>
          <a:xfrm>
            <a:off x="336550" y="1691184"/>
            <a:ext cx="5097599" cy="4082596"/>
          </a:xfrm>
        </p:spPr>
        <p:txBody>
          <a:bodyPr/>
          <a:lstStyle/>
          <a:p>
            <a:pPr defTabSz="914400">
              <a:lnSpc>
                <a:spcPct val="105000"/>
              </a:lnSpc>
            </a:pPr>
            <a:r>
              <a:rPr lang="en-US" sz="2400" dirty="0">
                <a:solidFill>
                  <a:srgbClr val="000000"/>
                </a:solidFill>
                <a:latin typeface="Futura Bk" pitchFamily="34" charset="0"/>
              </a:rPr>
              <a:t>1785: Born in Hanover, PA 	</a:t>
            </a:r>
          </a:p>
          <a:p>
            <a:pPr defTabSz="914400">
              <a:lnSpc>
                <a:spcPct val="105000"/>
              </a:lnSpc>
            </a:pPr>
            <a:r>
              <a:rPr lang="en-US" sz="2400" dirty="0">
                <a:solidFill>
                  <a:srgbClr val="000000"/>
                </a:solidFill>
                <a:latin typeface="Futura Bk" pitchFamily="34" charset="0"/>
              </a:rPr>
              <a:t>Clockmaker, inventor, die maker and engraver</a:t>
            </a:r>
          </a:p>
          <a:p>
            <a:pPr defTabSz="914400">
              <a:lnSpc>
                <a:spcPct val="105000"/>
              </a:lnSpc>
            </a:pPr>
            <a:r>
              <a:rPr lang="en-US" sz="2400" dirty="0">
                <a:solidFill>
                  <a:srgbClr val="000000"/>
                </a:solidFill>
                <a:latin typeface="Futura Bk" pitchFamily="34" charset="0"/>
              </a:rPr>
              <a:t>1811: Moved to Philadelphia </a:t>
            </a:r>
          </a:p>
          <a:p>
            <a:pPr defTabSz="914400">
              <a:lnSpc>
                <a:spcPct val="105000"/>
              </a:lnSpc>
            </a:pPr>
            <a:r>
              <a:rPr lang="en-US" sz="2400" dirty="0">
                <a:solidFill>
                  <a:srgbClr val="000000"/>
                </a:solidFill>
                <a:latin typeface="Futura Bk" pitchFamily="34" charset="0"/>
              </a:rPr>
              <a:t>1823: Applied for Chief Engraver</a:t>
            </a:r>
          </a:p>
          <a:p>
            <a:pPr defTabSz="914400">
              <a:lnSpc>
                <a:spcPct val="105000"/>
              </a:lnSpc>
            </a:pPr>
            <a:r>
              <a:rPr lang="en-US" sz="2400" dirty="0">
                <a:solidFill>
                  <a:srgbClr val="000000"/>
                </a:solidFill>
                <a:latin typeface="Futura Bk" pitchFamily="34" charset="0"/>
              </a:rPr>
              <a:t>1835-1840: Second Engraver</a:t>
            </a:r>
          </a:p>
          <a:p>
            <a:pPr defTabSz="914400">
              <a:lnSpc>
                <a:spcPct val="105000"/>
              </a:lnSpc>
            </a:pPr>
            <a:r>
              <a:rPr lang="en-US" sz="2400" dirty="0">
                <a:solidFill>
                  <a:srgbClr val="000000"/>
                </a:solidFill>
                <a:latin typeface="Futura Bk" pitchFamily="34" charset="0"/>
              </a:rPr>
              <a:t>1840-1844: Chief Engraver</a:t>
            </a:r>
          </a:p>
          <a:p>
            <a:pPr defTabSz="914400">
              <a:lnSpc>
                <a:spcPct val="105000"/>
              </a:lnSpc>
            </a:pPr>
            <a:r>
              <a:rPr lang="en-US" sz="2400" dirty="0">
                <a:solidFill>
                  <a:srgbClr val="000000"/>
                </a:solidFill>
                <a:latin typeface="Futura Bk" pitchFamily="34" charset="0"/>
              </a:rPr>
              <a:t>Patterns, medals, regular issue Liberty Seated coinage</a:t>
            </a:r>
          </a:p>
          <a:p>
            <a:pPr lvl="3"/>
            <a:endParaRPr lang="en-US" dirty="0"/>
          </a:p>
          <a:p>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6</a:t>
            </a:fld>
            <a:endParaRPr lang="en-US" dirty="0"/>
          </a:p>
        </p:txBody>
      </p:sp>
      <p:pic>
        <p:nvPicPr>
          <p:cNvPr id="7" name="Picture 5" descr="G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062" y="1920240"/>
            <a:ext cx="2779151" cy="35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3912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Costs</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60</a:t>
            </a:fld>
            <a:endParaRPr lang="en-US" dirty="0"/>
          </a:p>
        </p:txBody>
      </p:sp>
      <p:graphicFrame>
        <p:nvGraphicFramePr>
          <p:cNvPr id="5" name="Content Placeholder 3"/>
          <p:cNvGraphicFramePr>
            <a:graphicFrameLocks/>
          </p:cNvGraphicFramePr>
          <p:nvPr>
            <p:extLst/>
          </p:nvPr>
        </p:nvGraphicFramePr>
        <p:xfrm>
          <a:off x="336550" y="1313679"/>
          <a:ext cx="8394700" cy="3962400"/>
        </p:xfrm>
        <a:graphic>
          <a:graphicData uri="http://schemas.openxmlformats.org/drawingml/2006/table">
            <a:tbl>
              <a:tblPr/>
              <a:tblGrid>
                <a:gridCol w="2772410"/>
                <a:gridCol w="1097280"/>
                <a:gridCol w="927463"/>
                <a:gridCol w="1214846"/>
                <a:gridCol w="1280160"/>
                <a:gridCol w="1102541"/>
              </a:tblGrid>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G-6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F12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VF20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XF40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rPr>
                        <a:t>MS63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Common date (S mint)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175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5EB"/>
                    </a:solidFill>
                  </a:tcPr>
                </a:tc>
              </a:tr>
              <a:tr h="371475">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Sub-type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bg2"/>
                          </a:solidFill>
                          <a:effectLst/>
                          <a:latin typeface="Arial Narrow" panose="020B0606020202030204" pitchFamily="34" charset="0"/>
                          <a:cs typeface="Arial" panose="020B0604020202020204" pitchFamily="34" charset="0"/>
                        </a:rPr>
                        <a:t>525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800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lvl1pPr eaLnBrk="0" hangingPunct="0">
                        <a:lnSpc>
                          <a:spcPct val="85000"/>
                        </a:lnSpc>
                        <a:spcBef>
                          <a:spcPts val="1300"/>
                        </a:spcBef>
                        <a:buFont typeface="Arial" panose="020B0604020202020204" pitchFamily="34" charset="0"/>
                        <a:defRPr sz="2000">
                          <a:solidFill>
                            <a:srgbClr val="262626"/>
                          </a:solidFill>
                          <a:latin typeface="Calibri Light" panose="020F0302020204030204" pitchFamily="34" charset="0"/>
                        </a:defRPr>
                      </a:lvl1pPr>
                      <a:lvl2pPr marL="742950" indent="-285750" eaLnBrk="0" hangingPunct="0">
                        <a:lnSpc>
                          <a:spcPct val="85000"/>
                        </a:lnSpc>
                        <a:spcBef>
                          <a:spcPts val="600"/>
                        </a:spcBef>
                        <a:buFont typeface="Arial" panose="020B0604020202020204" pitchFamily="34" charset="0"/>
                        <a:defRPr sz="2000">
                          <a:solidFill>
                            <a:srgbClr val="262626"/>
                          </a:solidFill>
                          <a:latin typeface="Calibri Light" panose="020F0302020204030204" pitchFamily="34" charset="0"/>
                        </a:defRPr>
                      </a:lvl2pPr>
                      <a:lvl3pPr marL="1143000" indent="-228600" eaLnBrk="0" hangingPunct="0">
                        <a:lnSpc>
                          <a:spcPct val="85000"/>
                        </a:lnSpc>
                        <a:spcBef>
                          <a:spcPts val="600"/>
                        </a:spcBef>
                        <a:buFont typeface="Arial" panose="020B0604020202020204" pitchFamily="34" charset="0"/>
                        <a:defRPr i="1">
                          <a:solidFill>
                            <a:srgbClr val="262626"/>
                          </a:solidFill>
                          <a:latin typeface="Calibri Light" panose="020F0302020204030204" pitchFamily="34" charset="0"/>
                        </a:defRPr>
                      </a:lvl3pPr>
                      <a:lvl4pPr marL="16002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4pPr>
                      <a:lvl5pPr marL="2057400" indent="-228600" eaLnBrk="0" hangingPunct="0">
                        <a:lnSpc>
                          <a:spcPct val="85000"/>
                        </a:lnSpc>
                        <a:spcBef>
                          <a:spcPts val="600"/>
                        </a:spcBef>
                        <a:buFont typeface="Arial" panose="020B0604020202020204" pitchFamily="34" charset="0"/>
                        <a:defRPr sz="1600">
                          <a:solidFill>
                            <a:srgbClr val="262626"/>
                          </a:solidFill>
                          <a:latin typeface="Calibri Light" panose="020F0302020204030204" pitchFamily="34" charset="0"/>
                        </a:defRPr>
                      </a:lvl5pPr>
                      <a:lvl6pPr marL="25146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6pPr>
                      <a:lvl7pPr marL="29718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7pPr>
                      <a:lvl8pPr marL="34290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8pPr>
                      <a:lvl9pPr marL="3886200" indent="-228600" eaLnBrk="0" fontAlgn="base" hangingPunct="0">
                        <a:lnSpc>
                          <a:spcPct val="85000"/>
                        </a:lnSpc>
                        <a:spcBef>
                          <a:spcPts val="600"/>
                        </a:spcBef>
                        <a:spcAft>
                          <a:spcPct val="0"/>
                        </a:spcAft>
                        <a:buFont typeface="Arial" panose="020B0604020202020204" pitchFamily="34" charset="0"/>
                        <a:defRPr sz="1600">
                          <a:solidFill>
                            <a:srgbClr val="262626"/>
                          </a:solidFill>
                          <a:latin typeface="Calibri Light" panose="020F03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6,500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date-only set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650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1,800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date-only set with proof-only issues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6,000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10,200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33,000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date/mintmark set of circulation strikes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3,200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7,600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12,500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Complete date/mintmark set with proof-only issues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0000"/>
                          </a:solidFill>
                          <a:effectLst/>
                          <a:latin typeface="Arial Narrow" panose="020B0606020202030204" pitchFamily="34" charset="0"/>
                          <a:cs typeface="Arial" panose="020B0604020202020204" pitchFamily="34" charset="0"/>
                        </a:rPr>
                        <a:t>8,600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FFC000"/>
                          </a:solidFill>
                          <a:effectLst/>
                          <a:latin typeface="Arial Narrow" panose="020B0606020202030204" pitchFamily="34" charset="0"/>
                          <a:cs typeface="Arial" panose="020B0604020202020204" pitchFamily="34" charset="0"/>
                        </a:rPr>
                        <a:t>17,000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22,000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Narrow" panose="020B0606020202030204" pitchFamily="34" charset="0"/>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2F5"/>
                    </a:solidFill>
                  </a:tcPr>
                </a:tc>
              </a:tr>
            </a:tbl>
          </a:graphicData>
        </a:graphic>
      </p:graphicFrame>
      <p:sp>
        <p:nvSpPr>
          <p:cNvPr id="6" name="Content Placeholder 2"/>
          <p:cNvSpPr>
            <a:spLocks noGrp="1"/>
          </p:cNvSpPr>
          <p:nvPr>
            <p:ph idx="1"/>
          </p:nvPr>
        </p:nvSpPr>
        <p:spPr>
          <a:xfrm>
            <a:off x="275206" y="5329652"/>
            <a:ext cx="8672851" cy="1227904"/>
          </a:xfrm>
        </p:spPr>
        <p:txBody>
          <a:bodyPr/>
          <a:lstStyle/>
          <a:p>
            <a:pPr marL="365760" indent="-365760">
              <a:spcBef>
                <a:spcPts val="900"/>
              </a:spcBef>
              <a:buClr>
                <a:schemeClr val="accent1"/>
              </a:buClr>
              <a:buSzPct val="120000"/>
              <a:buFont typeface="Wingdings" panose="05000000000000000000" pitchFamily="2" charset="2"/>
              <a:buChar char="Ø"/>
            </a:pPr>
            <a:r>
              <a:rPr lang="en-US" sz="2400" dirty="0" smtClean="0">
                <a:solidFill>
                  <a:srgbClr val="000000"/>
                </a:solidFill>
              </a:rPr>
              <a:t>Difficult but possible to find nice low grade coins</a:t>
            </a:r>
          </a:p>
          <a:p>
            <a:pPr marL="365760" indent="-365760">
              <a:spcBef>
                <a:spcPts val="0"/>
              </a:spcBef>
              <a:buClr>
                <a:srgbClr val="FF0000"/>
              </a:buClr>
              <a:buSzPct val="120000"/>
              <a:buFont typeface="Wingdings" panose="05000000000000000000" pitchFamily="2" charset="2"/>
              <a:buChar char="Ø"/>
            </a:pPr>
            <a:r>
              <a:rPr lang="en-US" sz="2400" dirty="0" smtClean="0">
                <a:solidFill>
                  <a:srgbClr val="000000"/>
                </a:solidFill>
              </a:rPr>
              <a:t>Impossible to find proof-only issues in these low grades</a:t>
            </a:r>
          </a:p>
          <a:p>
            <a:pPr marL="0" indent="0">
              <a:lnSpc>
                <a:spcPct val="65000"/>
              </a:lnSpc>
              <a:spcBef>
                <a:spcPts val="900"/>
              </a:spcBef>
              <a:buClr>
                <a:schemeClr val="accent1"/>
              </a:buClr>
              <a:buSzPct val="120000"/>
              <a:buNone/>
            </a:pPr>
            <a:endParaRPr lang="en-US" sz="2400" dirty="0" smtClean="0"/>
          </a:p>
        </p:txBody>
      </p:sp>
    </p:spTree>
    <p:extLst>
      <p:ext uri="{BB962C8B-B14F-4D97-AF65-F5344CB8AC3E}">
        <p14:creationId xmlns:p14="http://schemas.microsoft.com/office/powerpoint/2010/main" val="92361332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20" y="291634"/>
            <a:ext cx="5082778" cy="700016"/>
          </a:xfrm>
        </p:spPr>
        <p:txBody>
          <a:bodyPr/>
          <a:lstStyle/>
          <a:p>
            <a:pPr fontAlgn="auto">
              <a:spcAft>
                <a:spcPts val="0"/>
              </a:spcAft>
              <a:defRPr/>
            </a:pPr>
            <a:r>
              <a:rPr lang="en-US" b="1" dirty="0" smtClean="0"/>
              <a:t>References</a:t>
            </a:r>
            <a:endParaRPr lang="en-US" b="1" dirty="0"/>
          </a:p>
        </p:txBody>
      </p:sp>
      <p:pic>
        <p:nvPicPr>
          <p:cNvPr id="39943"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20" y="1985514"/>
            <a:ext cx="3134110" cy="13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969099" y="2399562"/>
            <a:ext cx="2380601" cy="3067785"/>
          </a:xfrm>
          <a:prstGeom prst="rect">
            <a:avLst/>
          </a:prstGeom>
        </p:spPr>
      </p:pic>
      <p:pic>
        <p:nvPicPr>
          <p:cNvPr id="5" name="Picture 4"/>
          <p:cNvPicPr>
            <a:picLocks noChangeAspect="1"/>
          </p:cNvPicPr>
          <p:nvPr/>
        </p:nvPicPr>
        <p:blipFill>
          <a:blip r:embed="rId5"/>
          <a:stretch>
            <a:fillRect/>
          </a:stretch>
        </p:blipFill>
        <p:spPr>
          <a:xfrm>
            <a:off x="6508804" y="2399562"/>
            <a:ext cx="2421936" cy="3067785"/>
          </a:xfrm>
          <a:prstGeom prst="rect">
            <a:avLst/>
          </a:prstGeom>
        </p:spPr>
      </p:pic>
    </p:spTree>
    <p:extLst>
      <p:ext uri="{BB962C8B-B14F-4D97-AF65-F5344CB8AC3E}">
        <p14:creationId xmlns:p14="http://schemas.microsoft.com/office/powerpoint/2010/main" val="381053249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Liberty Seated coinage provides seven series to collect, each with its own fascinating history, and one for every type of budget</a:t>
            </a:r>
          </a:p>
          <a:p>
            <a:pPr>
              <a:spcBef>
                <a:spcPts val="1200"/>
              </a:spcBef>
            </a:pPr>
            <a:r>
              <a:rPr lang="en-US" dirty="0" smtClean="0"/>
              <a:t>Varieties abound in each series to collect and study</a:t>
            </a:r>
          </a:p>
          <a:p>
            <a:pPr>
              <a:spcBef>
                <a:spcPts val="1200"/>
              </a:spcBef>
            </a:pPr>
            <a:r>
              <a:rPr lang="en-US" dirty="0" smtClean="0"/>
              <a:t>A growing set of excellent references exist, written by those who know the series the best</a:t>
            </a:r>
          </a:p>
          <a:p>
            <a:pPr>
              <a:spcBef>
                <a:spcPts val="1200"/>
              </a:spcBef>
            </a:pPr>
            <a:r>
              <a:rPr lang="en-US" dirty="0" smtClean="0"/>
              <a:t>The Liberty Seated Collectors Club provides unparalleled opportunity to network and learn with experts and other collectors who share your interests</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62</a:t>
            </a:fld>
            <a:endParaRPr lang="en-US" dirty="0"/>
          </a:p>
        </p:txBody>
      </p:sp>
    </p:spTree>
    <p:extLst>
      <p:ext uri="{BB962C8B-B14F-4D97-AF65-F5344CB8AC3E}">
        <p14:creationId xmlns:p14="http://schemas.microsoft.com/office/powerpoint/2010/main" val="351723119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smtClean="0"/>
              <a:t>www.LSCCweb.org</a:t>
            </a:r>
            <a:endParaRPr lang="en-US" dirty="0"/>
          </a:p>
        </p:txBody>
      </p:sp>
      <p:sp>
        <p:nvSpPr>
          <p:cNvPr id="3" name="Title 1"/>
          <p:cNvSpPr txBox="1">
            <a:spLocks/>
          </p:cNvSpPr>
          <p:nvPr/>
        </p:nvSpPr>
        <p:spPr bwMode="black">
          <a:xfrm>
            <a:off x="1243013" y="248169"/>
            <a:ext cx="6858000" cy="828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t" anchorCtr="0" compatLnSpc="1">
            <a:prstTxWarp prst="textNoShape">
              <a:avLst/>
            </a:prstTxWarp>
          </a:bodyPr>
          <a:lstStyle>
            <a:lvl1pPr algn="ctr" rtl="0" eaLnBrk="1" fontAlgn="base" hangingPunct="1">
              <a:spcBef>
                <a:spcPct val="0"/>
              </a:spcBef>
              <a:spcAft>
                <a:spcPct val="0"/>
              </a:spcAft>
              <a:defRPr sz="3600" b="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a:solidFill>
                  <a:schemeClr val="tx1"/>
                </a:solidFill>
                <a:latin typeface="Futura Hv" pitchFamily="34" charset="0"/>
              </a:defRPr>
            </a:lvl2pPr>
            <a:lvl3pPr algn="l" rtl="0" eaLnBrk="1" fontAlgn="base" hangingPunct="1">
              <a:spcBef>
                <a:spcPct val="0"/>
              </a:spcBef>
              <a:spcAft>
                <a:spcPct val="0"/>
              </a:spcAft>
              <a:defRPr sz="3000">
                <a:solidFill>
                  <a:schemeClr val="tx1"/>
                </a:solidFill>
                <a:latin typeface="Futura Hv" pitchFamily="34" charset="0"/>
              </a:defRPr>
            </a:lvl3pPr>
            <a:lvl4pPr algn="l" rtl="0" eaLnBrk="1" fontAlgn="base" hangingPunct="1">
              <a:spcBef>
                <a:spcPct val="0"/>
              </a:spcBef>
              <a:spcAft>
                <a:spcPct val="0"/>
              </a:spcAft>
              <a:defRPr sz="3000">
                <a:solidFill>
                  <a:schemeClr val="tx1"/>
                </a:solidFill>
                <a:latin typeface="Futura Hv" pitchFamily="34" charset="0"/>
              </a:defRPr>
            </a:lvl4pPr>
            <a:lvl5pPr algn="l" rtl="0" eaLnBrk="1" fontAlgn="base" hangingPunct="1">
              <a:spcBef>
                <a:spcPct val="0"/>
              </a:spcBef>
              <a:spcAft>
                <a:spcPct val="0"/>
              </a:spcAft>
              <a:defRPr sz="3000">
                <a:solidFill>
                  <a:schemeClr val="tx1"/>
                </a:solidFill>
                <a:latin typeface="Futura Hv" pitchFamily="34" charset="0"/>
              </a:defRPr>
            </a:lvl5pPr>
            <a:lvl6pPr marL="457200" algn="l" rtl="0" eaLnBrk="1" fontAlgn="base" hangingPunct="1">
              <a:spcBef>
                <a:spcPct val="0"/>
              </a:spcBef>
              <a:spcAft>
                <a:spcPct val="0"/>
              </a:spcAft>
              <a:defRPr sz="3000">
                <a:solidFill>
                  <a:schemeClr val="tx1"/>
                </a:solidFill>
                <a:latin typeface="Futura Hv" pitchFamily="34" charset="0"/>
              </a:defRPr>
            </a:lvl6pPr>
            <a:lvl7pPr marL="914400" algn="l" rtl="0" eaLnBrk="1" fontAlgn="base" hangingPunct="1">
              <a:spcBef>
                <a:spcPct val="0"/>
              </a:spcBef>
              <a:spcAft>
                <a:spcPct val="0"/>
              </a:spcAft>
              <a:defRPr sz="3000">
                <a:solidFill>
                  <a:schemeClr val="tx1"/>
                </a:solidFill>
                <a:latin typeface="Futura Hv" pitchFamily="34" charset="0"/>
              </a:defRPr>
            </a:lvl7pPr>
            <a:lvl8pPr marL="1371600" algn="l" rtl="0" eaLnBrk="1" fontAlgn="base" hangingPunct="1">
              <a:spcBef>
                <a:spcPct val="0"/>
              </a:spcBef>
              <a:spcAft>
                <a:spcPct val="0"/>
              </a:spcAft>
              <a:defRPr sz="3000">
                <a:solidFill>
                  <a:schemeClr val="tx1"/>
                </a:solidFill>
                <a:latin typeface="Futura Hv" pitchFamily="34" charset="0"/>
              </a:defRPr>
            </a:lvl8pPr>
            <a:lvl9pPr marL="1828800" algn="l" rtl="0" eaLnBrk="1" fontAlgn="base" hangingPunct="1">
              <a:spcBef>
                <a:spcPct val="0"/>
              </a:spcBef>
              <a:spcAft>
                <a:spcPct val="0"/>
              </a:spcAft>
              <a:defRPr sz="3000">
                <a:solidFill>
                  <a:schemeClr val="tx1"/>
                </a:solidFill>
                <a:latin typeface="Futura Hv" pitchFamily="34" charset="0"/>
              </a:defRPr>
            </a:lvl9pPr>
          </a:lstStyle>
          <a:p>
            <a:r>
              <a:rPr lang="en-US" b="1" dirty="0" smtClean="0">
                <a:solidFill>
                  <a:schemeClr val="tx1"/>
                </a:solidFill>
              </a:rPr>
              <a:t>Thank you for your time!</a:t>
            </a:r>
            <a:endParaRPr lang="en-US" b="1" dirty="0">
              <a:solidFill>
                <a:schemeClr val="tx1"/>
              </a:solidFill>
            </a:endParaRPr>
          </a:p>
        </p:txBody>
      </p:sp>
    </p:spTree>
    <p:extLst>
      <p:ext uri="{BB962C8B-B14F-4D97-AF65-F5344CB8AC3E}">
        <p14:creationId xmlns:p14="http://schemas.microsoft.com/office/powerpoint/2010/main" val="349439615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William Barber – 1807-1879</a:t>
            </a:r>
            <a:endParaRPr lang="en-US" dirty="0"/>
          </a:p>
        </p:txBody>
      </p:sp>
      <p:sp>
        <p:nvSpPr>
          <p:cNvPr id="3" name="Content Placeholder 2"/>
          <p:cNvSpPr>
            <a:spLocks noGrp="1"/>
          </p:cNvSpPr>
          <p:nvPr>
            <p:ph idx="1"/>
          </p:nvPr>
        </p:nvSpPr>
        <p:spPr>
          <a:xfrm>
            <a:off x="336550" y="1691183"/>
            <a:ext cx="5329732" cy="4634665"/>
          </a:xfrm>
        </p:spPr>
        <p:txBody>
          <a:bodyPr/>
          <a:lstStyle/>
          <a:p>
            <a:pPr defTabSz="914400">
              <a:lnSpc>
                <a:spcPct val="105000"/>
              </a:lnSpc>
            </a:pPr>
            <a:r>
              <a:rPr lang="en-US" sz="2400" dirty="0" smtClean="0">
                <a:solidFill>
                  <a:srgbClr val="000000"/>
                </a:solidFill>
                <a:latin typeface="Futura Bk" pitchFamily="34" charset="0"/>
              </a:rPr>
              <a:t>1807: Born in London, England</a:t>
            </a:r>
          </a:p>
          <a:p>
            <a:pPr defTabSz="914400">
              <a:lnSpc>
                <a:spcPct val="105000"/>
              </a:lnSpc>
            </a:pPr>
            <a:r>
              <a:rPr lang="en-US" sz="2400" dirty="0" smtClean="0">
                <a:solidFill>
                  <a:srgbClr val="000000"/>
                </a:solidFill>
                <a:latin typeface="Futura Bk" pitchFamily="34" charset="0"/>
              </a:rPr>
              <a:t>Father John Barber also an engraver</a:t>
            </a:r>
          </a:p>
          <a:p>
            <a:pPr defTabSz="914400">
              <a:lnSpc>
                <a:spcPct val="105000"/>
              </a:lnSpc>
            </a:pPr>
            <a:r>
              <a:rPr lang="en-US" sz="2400" dirty="0" smtClean="0">
                <a:solidFill>
                  <a:srgbClr val="000000"/>
                </a:solidFill>
                <a:latin typeface="Futura Bk" pitchFamily="34" charset="0"/>
              </a:rPr>
              <a:t>Moved to U.S. in 1852, engraving in Boston and Providence</a:t>
            </a:r>
          </a:p>
          <a:p>
            <a:pPr defTabSz="914400">
              <a:lnSpc>
                <a:spcPct val="105000"/>
              </a:lnSpc>
            </a:pPr>
            <a:r>
              <a:rPr lang="en-US" sz="2400" dirty="0" smtClean="0">
                <a:solidFill>
                  <a:srgbClr val="000000"/>
                </a:solidFill>
                <a:latin typeface="Futura Bk" pitchFamily="34" charset="0"/>
              </a:rPr>
              <a:t>Hired by James B. </a:t>
            </a:r>
            <a:r>
              <a:rPr lang="en-US" sz="2400" dirty="0" err="1" smtClean="0">
                <a:solidFill>
                  <a:srgbClr val="000000"/>
                </a:solidFill>
                <a:latin typeface="Futura Bk" pitchFamily="34" charset="0"/>
              </a:rPr>
              <a:t>Longacre</a:t>
            </a:r>
            <a:r>
              <a:rPr lang="en-US" sz="2400" dirty="0" smtClean="0">
                <a:solidFill>
                  <a:srgbClr val="000000"/>
                </a:solidFill>
                <a:latin typeface="Futura Bk" pitchFamily="34" charset="0"/>
              </a:rPr>
              <a:t> in 1865</a:t>
            </a:r>
          </a:p>
          <a:p>
            <a:pPr defTabSz="914400">
              <a:lnSpc>
                <a:spcPct val="105000"/>
              </a:lnSpc>
            </a:pPr>
            <a:r>
              <a:rPr lang="en-US" sz="2400" dirty="0" smtClean="0">
                <a:solidFill>
                  <a:srgbClr val="000000"/>
                </a:solidFill>
                <a:latin typeface="Futura Bk" pitchFamily="34" charset="0"/>
              </a:rPr>
              <a:t>Became Chief Engraver in 1869</a:t>
            </a:r>
          </a:p>
          <a:p>
            <a:pPr defTabSz="914400">
              <a:lnSpc>
                <a:spcPct val="105000"/>
              </a:lnSpc>
            </a:pPr>
            <a:r>
              <a:rPr lang="en-US" sz="2400" dirty="0" smtClean="0">
                <a:solidFill>
                  <a:srgbClr val="000000"/>
                </a:solidFill>
                <a:latin typeface="Futura Bk" pitchFamily="34" charset="0"/>
              </a:rPr>
              <a:t>Responsible for Trade dollar, double dime, along with many patterns and medals</a:t>
            </a:r>
          </a:p>
          <a:p>
            <a:pPr defTabSz="914400">
              <a:lnSpc>
                <a:spcPct val="105000"/>
              </a:lnSpc>
            </a:pPr>
            <a:r>
              <a:rPr lang="en-US" sz="2400" dirty="0" smtClean="0">
                <a:solidFill>
                  <a:srgbClr val="000000"/>
                </a:solidFill>
                <a:latin typeface="Futura Bk" pitchFamily="34" charset="0"/>
              </a:rPr>
              <a:t>Died suddenly on August 31, 1879 </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549" y="2179715"/>
            <a:ext cx="2626643" cy="3657600"/>
          </a:xfrm>
          <a:prstGeom prst="rect">
            <a:avLst/>
          </a:prstGeom>
          <a:effectLst>
            <a:outerShdw blurRad="114300" dist="165100" dir="2700000" algn="tl" rotWithShape="0">
              <a:prstClr val="black">
                <a:alpha val="40000"/>
              </a:prstClr>
            </a:outerShdw>
          </a:effectLst>
        </p:spPr>
      </p:pic>
    </p:spTree>
    <p:extLst>
      <p:ext uri="{BB962C8B-B14F-4D97-AF65-F5344CB8AC3E}">
        <p14:creationId xmlns:p14="http://schemas.microsoft.com/office/powerpoint/2010/main" val="191619401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Numerous Major Design Sub-types</a:t>
            </a:r>
          </a:p>
        </p:txBody>
      </p:sp>
      <p:sp>
        <p:nvSpPr>
          <p:cNvPr id="3" name="Content Placeholder 2"/>
          <p:cNvSpPr>
            <a:spLocks noGrp="1"/>
          </p:cNvSpPr>
          <p:nvPr>
            <p:ph idx="1"/>
          </p:nvPr>
        </p:nvSpPr>
        <p:spPr>
          <a:xfrm>
            <a:off x="989693" y="1554480"/>
            <a:ext cx="5097599" cy="4480560"/>
          </a:xfrm>
        </p:spPr>
        <p:txBody>
          <a:bodyPr/>
          <a:lstStyle/>
          <a:p>
            <a:pPr marL="0" indent="0" defTabSz="914400">
              <a:lnSpc>
                <a:spcPct val="105000"/>
              </a:lnSpc>
              <a:spcAft>
                <a:spcPts val="0"/>
              </a:spcAft>
              <a:buNone/>
            </a:pPr>
            <a:r>
              <a:rPr lang="en-US" sz="2800" dirty="0" smtClean="0">
                <a:solidFill>
                  <a:srgbClr val="000000"/>
                </a:solidFill>
                <a:latin typeface="Futura Bk" pitchFamily="34" charset="0"/>
              </a:rPr>
              <a:t>Vary somewhat by series</a:t>
            </a:r>
          </a:p>
          <a:p>
            <a:pPr defTabSz="914400">
              <a:lnSpc>
                <a:spcPct val="105000"/>
              </a:lnSpc>
              <a:spcAft>
                <a:spcPts val="0"/>
              </a:spcAft>
            </a:pPr>
            <a:r>
              <a:rPr lang="en-US" sz="2400" dirty="0" smtClean="0">
                <a:solidFill>
                  <a:srgbClr val="000000"/>
                </a:solidFill>
                <a:latin typeface="Futura Bk" pitchFamily="34" charset="0"/>
              </a:rPr>
              <a:t>No stars on obverse</a:t>
            </a:r>
          </a:p>
          <a:p>
            <a:pPr defTabSz="914400">
              <a:lnSpc>
                <a:spcPct val="105000"/>
              </a:lnSpc>
              <a:spcAft>
                <a:spcPts val="0"/>
              </a:spcAft>
            </a:pPr>
            <a:r>
              <a:rPr lang="en-US" sz="2400" dirty="0" smtClean="0">
                <a:solidFill>
                  <a:srgbClr val="000000"/>
                </a:solidFill>
                <a:latin typeface="Futura Bk" pitchFamily="34" charset="0"/>
              </a:rPr>
              <a:t>Stars on obverse</a:t>
            </a:r>
          </a:p>
          <a:p>
            <a:pPr defTabSz="914400">
              <a:lnSpc>
                <a:spcPct val="105000"/>
              </a:lnSpc>
              <a:spcAft>
                <a:spcPts val="0"/>
              </a:spcAft>
            </a:pPr>
            <a:r>
              <a:rPr lang="en-US" sz="2400" dirty="0" smtClean="0">
                <a:solidFill>
                  <a:srgbClr val="000000"/>
                </a:solidFill>
                <a:latin typeface="Futura Bk" pitchFamily="34" charset="0"/>
              </a:rPr>
              <a:t>No drapery</a:t>
            </a:r>
          </a:p>
          <a:p>
            <a:pPr defTabSz="914400">
              <a:lnSpc>
                <a:spcPct val="105000"/>
              </a:lnSpc>
              <a:spcAft>
                <a:spcPts val="0"/>
              </a:spcAft>
            </a:pPr>
            <a:r>
              <a:rPr lang="en-US" sz="2400" dirty="0" smtClean="0">
                <a:solidFill>
                  <a:srgbClr val="000000"/>
                </a:solidFill>
                <a:latin typeface="Futura Bk" pitchFamily="34" charset="0"/>
              </a:rPr>
              <a:t>Drapery</a:t>
            </a:r>
          </a:p>
          <a:p>
            <a:pPr defTabSz="914400">
              <a:lnSpc>
                <a:spcPct val="105000"/>
              </a:lnSpc>
              <a:spcAft>
                <a:spcPts val="0"/>
              </a:spcAft>
            </a:pPr>
            <a:r>
              <a:rPr lang="en-US" sz="2400" dirty="0" smtClean="0">
                <a:solidFill>
                  <a:srgbClr val="000000"/>
                </a:solidFill>
                <a:latin typeface="Futura Bk" pitchFamily="34" charset="0"/>
              </a:rPr>
              <a:t>Arrows at date</a:t>
            </a:r>
          </a:p>
          <a:p>
            <a:pPr defTabSz="914400">
              <a:lnSpc>
                <a:spcPct val="105000"/>
              </a:lnSpc>
              <a:spcAft>
                <a:spcPts val="0"/>
              </a:spcAft>
            </a:pPr>
            <a:r>
              <a:rPr lang="en-US" sz="2400" dirty="0" smtClean="0">
                <a:solidFill>
                  <a:srgbClr val="000000"/>
                </a:solidFill>
                <a:latin typeface="Futura Bk" pitchFamily="34" charset="0"/>
              </a:rPr>
              <a:t>Arrows and rays</a:t>
            </a:r>
          </a:p>
          <a:p>
            <a:pPr defTabSz="914400">
              <a:lnSpc>
                <a:spcPct val="105000"/>
              </a:lnSpc>
              <a:spcAft>
                <a:spcPts val="0"/>
              </a:spcAft>
            </a:pPr>
            <a:r>
              <a:rPr lang="en-US" sz="2400" dirty="0" smtClean="0">
                <a:solidFill>
                  <a:srgbClr val="000000"/>
                </a:solidFill>
                <a:latin typeface="Futura Bk" pitchFamily="34" charset="0"/>
              </a:rPr>
              <a:t>No Motto</a:t>
            </a:r>
          </a:p>
          <a:p>
            <a:pPr defTabSz="914400">
              <a:lnSpc>
                <a:spcPct val="105000"/>
              </a:lnSpc>
              <a:spcAft>
                <a:spcPts val="0"/>
              </a:spcAft>
            </a:pPr>
            <a:r>
              <a:rPr lang="en-US" sz="2400" dirty="0" smtClean="0">
                <a:solidFill>
                  <a:srgbClr val="000000"/>
                </a:solidFill>
                <a:latin typeface="Futura Bk" pitchFamily="34" charset="0"/>
              </a:rPr>
              <a:t>With Motto</a:t>
            </a:r>
          </a:p>
          <a:p>
            <a:pPr defTabSz="914400">
              <a:lnSpc>
                <a:spcPct val="105000"/>
              </a:lnSpc>
              <a:spcAft>
                <a:spcPts val="0"/>
              </a:spcAft>
            </a:pPr>
            <a:r>
              <a:rPr lang="en-US" sz="2400" dirty="0" smtClean="0">
                <a:solidFill>
                  <a:srgbClr val="000000"/>
                </a:solidFill>
                <a:latin typeface="Futura Bk" pitchFamily="34" charset="0"/>
              </a:rPr>
              <a:t>Legend on obverse</a:t>
            </a:r>
            <a:endParaRPr lang="en-US" dirty="0"/>
          </a:p>
        </p:txBody>
      </p:sp>
      <p:sp>
        <p:nvSpPr>
          <p:cNvPr id="4" name="Slide Number Placeholder 3"/>
          <p:cNvSpPr>
            <a:spLocks noGrp="1"/>
          </p:cNvSpPr>
          <p:nvPr>
            <p:ph type="sldNum" sz="quarter" idx="4"/>
          </p:nvPr>
        </p:nvSpPr>
        <p:spPr/>
        <p:txBody>
          <a:bodyPr/>
          <a:lstStyle/>
          <a:p>
            <a:r>
              <a:rPr lang="en-US" smtClean="0"/>
              <a:t>Page </a:t>
            </a:r>
            <a:fld id="{3D1BF224-251F-4D20-AF38-3F9EF8CEFB02}" type="slidenum">
              <a:rPr lang="en-US" smtClean="0"/>
              <a:pPr/>
              <a:t>8</a:t>
            </a:fld>
            <a:endParaRPr lang="en-US" dirty="0"/>
          </a:p>
        </p:txBody>
      </p:sp>
    </p:spTree>
    <p:extLst>
      <p:ext uri="{BB962C8B-B14F-4D97-AF65-F5344CB8AC3E}">
        <p14:creationId xmlns:p14="http://schemas.microsoft.com/office/powerpoint/2010/main" val="375505349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Major Design Sub-types</a:t>
            </a:r>
          </a:p>
        </p:txBody>
      </p:sp>
      <p:sp>
        <p:nvSpPr>
          <p:cNvPr id="3" name="Content Placeholder 2"/>
          <p:cNvSpPr>
            <a:spLocks noGrp="1"/>
          </p:cNvSpPr>
          <p:nvPr>
            <p:ph idx="1"/>
          </p:nvPr>
        </p:nvSpPr>
        <p:spPr>
          <a:xfrm>
            <a:off x="441054" y="3324046"/>
            <a:ext cx="4235450" cy="542562"/>
          </a:xfrm>
        </p:spPr>
        <p:txBody>
          <a:bodyPr/>
          <a:lstStyle/>
          <a:p>
            <a:pPr marL="0" indent="0" algn="ctr">
              <a:buNone/>
            </a:pPr>
            <a:r>
              <a:rPr lang="en-US" sz="2200" b="1" dirty="0" smtClean="0"/>
              <a:t>No stars (1837, 1838-O)</a:t>
            </a:r>
            <a:endParaRPr lang="en-US" sz="2200" b="1" dirty="0"/>
          </a:p>
        </p:txBody>
      </p:sp>
      <p:sp>
        <p:nvSpPr>
          <p:cNvPr id="4" name="Content Placeholder 3"/>
          <p:cNvSpPr>
            <a:spLocks noGrp="1"/>
          </p:cNvSpPr>
          <p:nvPr>
            <p:ph idx="13"/>
          </p:nvPr>
        </p:nvSpPr>
        <p:spPr>
          <a:xfrm>
            <a:off x="4756150" y="3333571"/>
            <a:ext cx="4235450" cy="533037"/>
          </a:xfrm>
        </p:spPr>
        <p:txBody>
          <a:bodyPr/>
          <a:lstStyle/>
          <a:p>
            <a:pPr marL="0" indent="0" algn="ctr">
              <a:buNone/>
            </a:pPr>
            <a:r>
              <a:rPr lang="en-US" sz="2200" b="1" dirty="0" smtClean="0"/>
              <a:t>With stars (1838-)</a:t>
            </a:r>
            <a:endParaRPr lang="en-US" sz="2200" b="1" dirty="0"/>
          </a:p>
        </p:txBody>
      </p:sp>
      <p:sp>
        <p:nvSpPr>
          <p:cNvPr id="5" name="Content Placeholder 2"/>
          <p:cNvSpPr txBox="1">
            <a:spLocks/>
          </p:cNvSpPr>
          <p:nvPr/>
        </p:nvSpPr>
        <p:spPr bwMode="black">
          <a:xfrm>
            <a:off x="515076" y="6049834"/>
            <a:ext cx="4235450" cy="54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No drapery (1836-1840)</a:t>
            </a:r>
            <a:endParaRPr lang="en-US" sz="2200" b="1" dirty="0"/>
          </a:p>
        </p:txBody>
      </p:sp>
      <p:sp>
        <p:nvSpPr>
          <p:cNvPr id="6" name="Content Placeholder 3"/>
          <p:cNvSpPr txBox="1">
            <a:spLocks/>
          </p:cNvSpPr>
          <p:nvPr/>
        </p:nvSpPr>
        <p:spPr bwMode="black">
          <a:xfrm>
            <a:off x="4751794" y="6059359"/>
            <a:ext cx="4235450" cy="53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marL="225425" indent="-225425" algn="l" defTabSz="742950" rtl="0" eaLnBrk="1" fontAlgn="base" hangingPunct="1">
              <a:lnSpc>
                <a:spcPct val="90000"/>
              </a:lnSpc>
              <a:spcBef>
                <a:spcPct val="10000"/>
              </a:spcBef>
              <a:spcAft>
                <a:spcPct val="10000"/>
              </a:spcAft>
              <a:buSzPct val="80000"/>
              <a:buChar char="•"/>
              <a:defRPr sz="2600" kern="1200">
                <a:solidFill>
                  <a:schemeClr val="bg2"/>
                </a:solidFill>
                <a:latin typeface="Arial" panose="020B0604020202020204" pitchFamily="34" charset="0"/>
                <a:ea typeface="+mn-ea"/>
                <a:cs typeface="Arial" panose="020B0604020202020204" pitchFamily="34" charset="0"/>
              </a:defRPr>
            </a:lvl1pPr>
            <a:lvl2pPr marL="471488" indent="-244475" algn="l" defTabSz="742950" rtl="0" eaLnBrk="1" fontAlgn="base" hangingPunct="1">
              <a:lnSpc>
                <a:spcPct val="90000"/>
              </a:lnSpc>
              <a:spcBef>
                <a:spcPct val="10000"/>
              </a:spcBef>
              <a:spcAft>
                <a:spcPct val="10000"/>
              </a:spcAft>
              <a:buSzPct val="80000"/>
              <a:buFont typeface="Futura Bk" pitchFamily="34" charset="0"/>
              <a:buChar char="–"/>
              <a:defRPr sz="2400" kern="1200">
                <a:solidFill>
                  <a:schemeClr val="bg2"/>
                </a:solidFill>
                <a:latin typeface="Arial" panose="020B0604020202020204" pitchFamily="34" charset="0"/>
                <a:ea typeface="+mn-ea"/>
                <a:cs typeface="Arial" panose="020B0604020202020204" pitchFamily="34" charset="0"/>
              </a:defRPr>
            </a:lvl2pPr>
            <a:lvl3pPr marL="700088" indent="-214313" algn="l" defTabSz="742950" rtl="0" eaLnBrk="1" fontAlgn="base" hangingPunct="1">
              <a:lnSpc>
                <a:spcPct val="90000"/>
              </a:lnSpc>
              <a:spcBef>
                <a:spcPct val="10000"/>
              </a:spcBef>
              <a:spcAft>
                <a:spcPct val="30000"/>
              </a:spcAft>
              <a:buSzPct val="85000"/>
              <a:buChar char="•"/>
              <a:defRPr sz="2200" kern="1200">
                <a:solidFill>
                  <a:schemeClr val="bg2"/>
                </a:solidFill>
                <a:latin typeface="Arial" panose="020B0604020202020204" pitchFamily="34" charset="0"/>
                <a:ea typeface="+mn-ea"/>
                <a:cs typeface="Arial" panose="020B0604020202020204" pitchFamily="34" charset="0"/>
              </a:defRPr>
            </a:lvl3pPr>
            <a:lvl4pPr marL="1208088" indent="-182563" algn="l" defTabSz="742950" rtl="0" eaLnBrk="1" fontAlgn="base" hangingPunct="1">
              <a:lnSpc>
                <a:spcPct val="95000"/>
              </a:lnSpc>
              <a:spcBef>
                <a:spcPct val="10000"/>
              </a:spcBef>
              <a:spcAft>
                <a:spcPct val="30000"/>
              </a:spcAft>
              <a:buFont typeface="Futura Bk" pitchFamily="34" charset="0"/>
              <a:buChar char="–"/>
              <a:defRPr sz="2000" kern="1200">
                <a:solidFill>
                  <a:schemeClr val="bg2"/>
                </a:solidFill>
                <a:latin typeface="Arial" panose="020B0604020202020204" pitchFamily="34" charset="0"/>
                <a:ea typeface="+mn-ea"/>
                <a:cs typeface="Arial" panose="020B0604020202020204" pitchFamily="34" charset="0"/>
              </a:defRPr>
            </a:lvl4pPr>
            <a:lvl5pPr marL="1933575" indent="-220663" algn="l" defTabSz="742950" rtl="0" eaLnBrk="1" fontAlgn="base" hangingPunct="1">
              <a:lnSpc>
                <a:spcPct val="95000"/>
              </a:lnSpc>
              <a:spcBef>
                <a:spcPct val="10000"/>
              </a:spcBef>
              <a:spcAft>
                <a:spcPct val="30000"/>
              </a:spcAft>
              <a:buChar char="–"/>
              <a:defRPr sz="20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2200" b="1" dirty="0" smtClean="0"/>
              <a:t>With drapery (1840-)</a:t>
            </a:r>
            <a:endParaRPr lang="en-US" sz="22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669" y="1276171"/>
            <a:ext cx="2057400" cy="205740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5700988" y="1276171"/>
            <a:ext cx="2057400" cy="20574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669" y="3884392"/>
            <a:ext cx="2300111" cy="2286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1306" y="3866608"/>
            <a:ext cx="2276764" cy="2286000"/>
          </a:xfrm>
          <a:prstGeom prst="rect">
            <a:avLst/>
          </a:prstGeom>
        </p:spPr>
      </p:pic>
    </p:spTree>
    <p:extLst>
      <p:ext uri="{BB962C8B-B14F-4D97-AF65-F5344CB8AC3E}">
        <p14:creationId xmlns:p14="http://schemas.microsoft.com/office/powerpoint/2010/main" val="94278729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blank">
  <a:themeElements>
    <a:clrScheme name="1_blank 1">
      <a:dk1>
        <a:srgbClr val="000000"/>
      </a:dk1>
      <a:lt1>
        <a:srgbClr val="FFFFFF"/>
      </a:lt1>
      <a:dk2>
        <a:srgbClr val="215E9B"/>
      </a:dk2>
      <a:lt2>
        <a:srgbClr val="FFFFFF"/>
      </a:lt2>
      <a:accent1>
        <a:srgbClr val="EAA200"/>
      </a:accent1>
      <a:accent2>
        <a:srgbClr val="008266"/>
      </a:accent2>
      <a:accent3>
        <a:srgbClr val="ABB6CB"/>
      </a:accent3>
      <a:accent4>
        <a:srgbClr val="DADADA"/>
      </a:accent4>
      <a:accent5>
        <a:srgbClr val="F3CEAA"/>
      </a:accent5>
      <a:accent6>
        <a:srgbClr val="00755C"/>
      </a:accent6>
      <a:hlink>
        <a:srgbClr val="E77003"/>
      </a:hlink>
      <a:folHlink>
        <a:srgbClr val="215E9B"/>
      </a:folHlink>
    </a:clrScheme>
    <a:fontScheme name="1_blank">
      <a:majorFont>
        <a:latin typeface="Futura Hv"/>
        <a:ea typeface=""/>
        <a:cs typeface=""/>
      </a:majorFont>
      <a:minorFont>
        <a:latin typeface="Futura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Futura Hv"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lg"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Futura Hv" pitchFamily="34" charset="0"/>
          </a:defRPr>
        </a:defPPr>
      </a:lstStyle>
    </a:lnDef>
  </a:objectDefaults>
  <a:extraClrSchemeLst>
    <a:extraClrScheme>
      <a:clrScheme name="1_blank 1">
        <a:dk1>
          <a:srgbClr val="000000"/>
        </a:dk1>
        <a:lt1>
          <a:srgbClr val="FFFFFF"/>
        </a:lt1>
        <a:dk2>
          <a:srgbClr val="215E9B"/>
        </a:dk2>
        <a:lt2>
          <a:srgbClr val="FFFFFF"/>
        </a:lt2>
        <a:accent1>
          <a:srgbClr val="EAA200"/>
        </a:accent1>
        <a:accent2>
          <a:srgbClr val="008266"/>
        </a:accent2>
        <a:accent3>
          <a:srgbClr val="ABB6CB"/>
        </a:accent3>
        <a:accent4>
          <a:srgbClr val="DADADA"/>
        </a:accent4>
        <a:accent5>
          <a:srgbClr val="F3CEAA"/>
        </a:accent5>
        <a:accent6>
          <a:srgbClr val="00755C"/>
        </a:accent6>
        <a:hlink>
          <a:srgbClr val="E77003"/>
        </a:hlink>
        <a:folHlink>
          <a:srgbClr val="215E9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00FCE19-40AE-4958-A660-B1DD07D1BE2F}" vid="{F98A82BA-0A63-48B9-9548-2FA81591AEC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10879</TotalTime>
  <Words>8108</Words>
  <Application>Microsoft Office PowerPoint</Application>
  <PresentationFormat>Letter Paper (8.5x11 in)</PresentationFormat>
  <Paragraphs>784</Paragraphs>
  <Slides>63</Slides>
  <Notes>63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Arial Narrow</vt:lpstr>
      <vt:lpstr>Arial Rounded MT Bold</vt:lpstr>
      <vt:lpstr>Calibri</vt:lpstr>
      <vt:lpstr>Calibri Light</vt:lpstr>
      <vt:lpstr>Futura Bk</vt:lpstr>
      <vt:lpstr>Futura Hv</vt:lpstr>
      <vt:lpstr>Rockwell</vt:lpstr>
      <vt:lpstr>Wingdings</vt:lpstr>
      <vt:lpstr>1_blank</vt:lpstr>
      <vt:lpstr>Introduction to Liberty Seated Coinage</vt:lpstr>
      <vt:lpstr>Liberty Seated Collectors Club</vt:lpstr>
      <vt:lpstr>Award-winning Publications</vt:lpstr>
      <vt:lpstr>Regional Meetings</vt:lpstr>
      <vt:lpstr>Hall of Fame, Publishing Awards</vt:lpstr>
      <vt:lpstr>Christian Gobrecht – 1785-1844</vt:lpstr>
      <vt:lpstr>William Barber – 1807-1879</vt:lpstr>
      <vt:lpstr>Numerous Major Design Sub-types</vt:lpstr>
      <vt:lpstr>Major Design Sub-types</vt:lpstr>
      <vt:lpstr>Major Design Sub-types</vt:lpstr>
      <vt:lpstr>Major Design Sub-types</vt:lpstr>
      <vt:lpstr>Liberty Seated Half Dimes 1837-1873</vt:lpstr>
      <vt:lpstr>Liberty Seated Half Dimes</vt:lpstr>
      <vt:lpstr>Famous Rarity:  1870-S (unique)</vt:lpstr>
      <vt:lpstr>Many, Many, Varieties</vt:lpstr>
      <vt:lpstr>Collecting the Series</vt:lpstr>
      <vt:lpstr>Typical Costs</vt:lpstr>
      <vt:lpstr>References</vt:lpstr>
      <vt:lpstr>Liberty Seated Dimes 1837-1891</vt:lpstr>
      <vt:lpstr>Liberty Seated Dimes</vt:lpstr>
      <vt:lpstr>Substantial number of varieties</vt:lpstr>
      <vt:lpstr>Collecting the Series</vt:lpstr>
      <vt:lpstr>Typical costs</vt:lpstr>
      <vt:lpstr>Dime References</vt:lpstr>
      <vt:lpstr>Double Dimes – Twenty-cent Pieces 1875-1878</vt:lpstr>
      <vt:lpstr>Why the Double Dime?</vt:lpstr>
      <vt:lpstr>Double dimes 1875-1878</vt:lpstr>
      <vt:lpstr>Collecting the Series</vt:lpstr>
      <vt:lpstr>Varieties</vt:lpstr>
      <vt:lpstr>Errors and Exonumia</vt:lpstr>
      <vt:lpstr>Typical costs</vt:lpstr>
      <vt:lpstr>References</vt:lpstr>
      <vt:lpstr>Liberty Seated Quarters 1838-1891 </vt:lpstr>
      <vt:lpstr>Liberty Seated Quarters</vt:lpstr>
      <vt:lpstr>Many, many varieties</vt:lpstr>
      <vt:lpstr>Collecting the series</vt:lpstr>
      <vt:lpstr>Typical costs</vt:lpstr>
      <vt:lpstr>References</vt:lpstr>
      <vt:lpstr>Liberty Seated Halves 1839-1891 </vt:lpstr>
      <vt:lpstr>Liberty Seated Halves</vt:lpstr>
      <vt:lpstr>Many, many varieties</vt:lpstr>
      <vt:lpstr>Collecting the series</vt:lpstr>
      <vt:lpstr>Typical costs</vt:lpstr>
      <vt:lpstr>References</vt:lpstr>
      <vt:lpstr>Liberty Seated Dollars 1840-1873 </vt:lpstr>
      <vt:lpstr>Liberty Seated Dollars</vt:lpstr>
      <vt:lpstr>Legendary rarity – 1870-S</vt:lpstr>
      <vt:lpstr>Plenty to Collect</vt:lpstr>
      <vt:lpstr>Varieties</vt:lpstr>
      <vt:lpstr>Difficult Dates and Stoppers</vt:lpstr>
      <vt:lpstr>Typical Costs</vt:lpstr>
      <vt:lpstr>References</vt:lpstr>
      <vt:lpstr>Trade Dollars 1873-1885 </vt:lpstr>
      <vt:lpstr>Intention and politics</vt:lpstr>
      <vt:lpstr>Trade Dollars</vt:lpstr>
      <vt:lpstr>Trade Dollar Sub-types</vt:lpstr>
      <vt:lpstr>Chop marks</vt:lpstr>
      <vt:lpstr>Varieties</vt:lpstr>
      <vt:lpstr>Collecting Trade Dollars</vt:lpstr>
      <vt:lpstr>Typical Costs</vt:lpstr>
      <vt:lpstr>References</vt:lpstr>
      <vt:lpstr>Summary</vt:lpstr>
      <vt:lpstr>www.LSCCweb.org</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Liberty Seated Coinage</dc:title>
  <dc:creator>LSCC</dc:creator>
  <cp:lastModifiedBy>John Frost</cp:lastModifiedBy>
  <cp:revision>156</cp:revision>
  <dcterms:created xsi:type="dcterms:W3CDTF">2014-11-11T19:22:30Z</dcterms:created>
  <dcterms:modified xsi:type="dcterms:W3CDTF">2019-03-23T20:00:11Z</dcterms:modified>
</cp:coreProperties>
</file>