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50"/>
  </p:notesMasterIdLst>
  <p:handoutMasterIdLst>
    <p:handoutMasterId r:id="rId51"/>
  </p:handoutMasterIdLst>
  <p:sldIdLst>
    <p:sldId id="350" r:id="rId2"/>
    <p:sldId id="312" r:id="rId3"/>
    <p:sldId id="351" r:id="rId4"/>
    <p:sldId id="313" r:id="rId5"/>
    <p:sldId id="314" r:id="rId6"/>
    <p:sldId id="315" r:id="rId7"/>
    <p:sldId id="367" r:id="rId8"/>
    <p:sldId id="316" r:id="rId9"/>
    <p:sldId id="317" r:id="rId10"/>
    <p:sldId id="365" r:id="rId11"/>
    <p:sldId id="319" r:id="rId12"/>
    <p:sldId id="320" r:id="rId13"/>
    <p:sldId id="322" r:id="rId14"/>
    <p:sldId id="323" r:id="rId15"/>
    <p:sldId id="324" r:id="rId16"/>
    <p:sldId id="325" r:id="rId17"/>
    <p:sldId id="326" r:id="rId18"/>
    <p:sldId id="360"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66" r:id="rId33"/>
    <p:sldId id="341" r:id="rId34"/>
    <p:sldId id="342" r:id="rId35"/>
    <p:sldId id="343" r:id="rId36"/>
    <p:sldId id="359" r:id="rId37"/>
    <p:sldId id="361" r:id="rId38"/>
    <p:sldId id="344" r:id="rId39"/>
    <p:sldId id="353" r:id="rId40"/>
    <p:sldId id="363" r:id="rId41"/>
    <p:sldId id="364" r:id="rId42"/>
    <p:sldId id="346" r:id="rId43"/>
    <p:sldId id="347" r:id="rId44"/>
    <p:sldId id="348" r:id="rId45"/>
    <p:sldId id="352" r:id="rId46"/>
    <p:sldId id="356" r:id="rId47"/>
    <p:sldId id="357" r:id="rId48"/>
    <p:sldId id="281" r:id="rId49"/>
  </p:sldIdLst>
  <p:sldSz cx="9144000" cy="6858000" type="letter"/>
  <p:notesSz cx="7010400" cy="9296400"/>
  <p:defaultTextStyle>
    <a:defPPr>
      <a:defRPr lang="en-US"/>
    </a:defPPr>
    <a:lvl1pPr algn="ctr" rtl="0" fontAlgn="base">
      <a:spcBef>
        <a:spcPct val="50000"/>
      </a:spcBef>
      <a:spcAft>
        <a:spcPct val="0"/>
      </a:spcAft>
      <a:defRPr sz="2400" kern="1200">
        <a:solidFill>
          <a:schemeClr val="tx1"/>
        </a:solidFill>
        <a:latin typeface="Futura Hv" pitchFamily="34" charset="0"/>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p:defaultTextStyle>
  <p:extLst>
    <p:ext uri="{EFAFB233-063F-42B5-8137-9DF3F51BA10A}">
      <p15:sldGuideLst xmlns:p15="http://schemas.microsoft.com/office/powerpoint/2012/main">
        <p15:guide id="1" orient="horz" pos="475">
          <p15:clr>
            <a:srgbClr val="A4A3A4"/>
          </p15:clr>
        </p15:guide>
        <p15:guide id="2" pos="412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C97"/>
    <a:srgbClr val="2362A1"/>
    <a:srgbClr val="87B6E5"/>
    <a:srgbClr val="456B91"/>
    <a:srgbClr val="194674"/>
    <a:srgbClr val="68ABEE"/>
    <a:srgbClr val="1A80E6"/>
    <a:srgbClr val="ACCAEE"/>
    <a:srgbClr val="9ABE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343" autoAdjust="0"/>
  </p:normalViewPr>
  <p:slideViewPr>
    <p:cSldViewPr snapToGrid="0">
      <p:cViewPr varScale="1">
        <p:scale>
          <a:sx n="64" d="100"/>
          <a:sy n="64" d="100"/>
        </p:scale>
        <p:origin x="1092" y="78"/>
      </p:cViewPr>
      <p:guideLst>
        <p:guide orient="horz" pos="475"/>
        <p:guide pos="4122"/>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1200"/>
    </p:cViewPr>
  </p:sorterViewPr>
  <p:notesViewPr>
    <p:cSldViewPr snapToGrid="0">
      <p:cViewPr varScale="1">
        <p:scale>
          <a:sx n="52" d="100"/>
          <a:sy n="52" d="100"/>
        </p:scale>
        <p:origin x="2400" y="1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42" name="Rectangle 14"/>
          <p:cNvSpPr>
            <a:spLocks noGrp="1" noChangeArrowheads="1"/>
          </p:cNvSpPr>
          <p:nvPr>
            <p:ph type="ftr" sz="quarter" idx="2"/>
          </p:nvPr>
        </p:nvSpPr>
        <p:spPr bwMode="auto">
          <a:xfrm>
            <a:off x="1185863" y="8753475"/>
            <a:ext cx="46561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b"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3" name="Rectangle 15"/>
          <p:cNvSpPr>
            <a:spLocks noGrp="1" noChangeArrowheads="1"/>
          </p:cNvSpPr>
          <p:nvPr>
            <p:ph type="sldNum" sz="quarter" idx="3"/>
          </p:nvPr>
        </p:nvSpPr>
        <p:spPr bwMode="auto">
          <a:xfrm>
            <a:off x="6386513" y="875347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23" tIns="47462" rIns="94923" bIns="47462" numCol="1" anchor="b" anchorCtr="0" compatLnSpc="1">
            <a:prstTxWarp prst="textNoShape">
              <a:avLst/>
            </a:prstTxWarp>
          </a:bodyPr>
          <a:lstStyle>
            <a:lvl1pPr algn="r" defTabSz="949325" eaLnBrk="0" hangingPunct="0">
              <a:spcBef>
                <a:spcPct val="0"/>
              </a:spcBef>
              <a:defRPr sz="1200">
                <a:latin typeface="Futura Bk" pitchFamily="34" charset="0"/>
              </a:defRPr>
            </a:lvl1pPr>
          </a:lstStyle>
          <a:p>
            <a:fld id="{0FBADA64-2A57-4DFF-AB4D-5C7389DC2E36}" type="slidenum">
              <a:rPr lang="en-US"/>
              <a:pPr/>
              <a:t>‹#›</a:t>
            </a:fld>
            <a:endParaRPr lang="en-US"/>
          </a:p>
        </p:txBody>
      </p:sp>
      <p:sp>
        <p:nvSpPr>
          <p:cNvPr id="406544" name="Rectangle 16"/>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5" name="Rectangle 17"/>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Tree>
    <p:extLst>
      <p:ext uri="{BB962C8B-B14F-4D97-AF65-F5344CB8AC3E}">
        <p14:creationId xmlns:p14="http://schemas.microsoft.com/office/powerpoint/2010/main" val="3125441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white">
          <a:xfrm>
            <a:off x="933450" y="4416425"/>
            <a:ext cx="514350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1795" tIns="93163" rIns="111795" bIns="931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
        <p:nvSpPr>
          <p:cNvPr id="5130" name="Rectangle 10"/>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5132" name="Rectangle 12"/>
          <p:cNvSpPr>
            <a:spLocks noChangeArrowheads="1"/>
          </p:cNvSpPr>
          <p:nvPr/>
        </p:nvSpPr>
        <p:spPr bwMode="auto">
          <a:xfrm>
            <a:off x="1039813" y="8823325"/>
            <a:ext cx="4854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eaLnBrk="0" hangingPunct="0"/>
            <a:endParaRPr lang="en-US" sz="1200"/>
          </a:p>
        </p:txBody>
      </p:sp>
      <p:sp>
        <p:nvSpPr>
          <p:cNvPr id="5133" name="Rectangle 13"/>
          <p:cNvSpPr>
            <a:spLocks noChangeArrowheads="1"/>
          </p:cNvSpPr>
          <p:nvPr/>
        </p:nvSpPr>
        <p:spPr bwMode="auto">
          <a:xfrm>
            <a:off x="6451600" y="882332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23"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algn="r" eaLnBrk="0" hangingPunct="0"/>
            <a:fld id="{4C8CCF3B-AADA-4F62-A8A2-F6CDDA0420F8}" type="slidenum">
              <a:rPr lang="en-US" sz="1200"/>
              <a:pPr algn="r" eaLnBrk="0" hangingPunct="0"/>
              <a:t>‹#›</a:t>
            </a:fld>
            <a:endParaRPr lang="en-US" sz="1200"/>
          </a:p>
        </p:txBody>
      </p:sp>
    </p:spTree>
    <p:extLst>
      <p:ext uri="{BB962C8B-B14F-4D97-AF65-F5344CB8AC3E}">
        <p14:creationId xmlns:p14="http://schemas.microsoft.com/office/powerpoint/2010/main" val="2490190275"/>
      </p:ext>
    </p:extLst>
  </p:cSld>
  <p:clrMap bg1="lt1" tx1="dk1" bg2="lt2" tx2="dk2" accent1="accent1" accent2="accent2" accent3="accent3" accent4="accent4" accent5="accent5" accent6="accent6" hlink="hlink" folHlink="folHlink"/>
  <p:notesStyle>
    <a:lvl1pPr algn="l" rtl="0" fontAlgn="base">
      <a:lnSpc>
        <a:spcPct val="95000"/>
      </a:lnSpc>
      <a:spcBef>
        <a:spcPct val="10000"/>
      </a:spcBef>
      <a:spcAft>
        <a:spcPct val="30000"/>
      </a:spcAft>
      <a:defRPr sz="1200" kern="1200">
        <a:solidFill>
          <a:schemeClr val="tx1"/>
        </a:solidFill>
        <a:latin typeface="Futura Hv" pitchFamily="34" charset="0"/>
        <a:ea typeface="+mn-ea"/>
        <a:cs typeface="+mn-cs"/>
      </a:defRPr>
    </a:lvl1pPr>
    <a:lvl2pPr marL="227013" indent="-225425" algn="l" rtl="0" fontAlgn="base">
      <a:lnSpc>
        <a:spcPct val="95000"/>
      </a:lnSpc>
      <a:spcBef>
        <a:spcPct val="10000"/>
      </a:spcBef>
      <a:spcAft>
        <a:spcPct val="30000"/>
      </a:spcAft>
      <a:buChar char="•"/>
      <a:defRPr sz="1200" kern="1200">
        <a:solidFill>
          <a:schemeClr val="tx1"/>
        </a:solidFill>
        <a:latin typeface="Futura Bk" pitchFamily="34" charset="0"/>
        <a:ea typeface="+mn-ea"/>
        <a:cs typeface="+mn-cs"/>
      </a:defRPr>
    </a:lvl2pPr>
    <a:lvl3pPr marL="455613" indent="-227013" algn="l" rtl="0" fontAlgn="base">
      <a:lnSpc>
        <a:spcPct val="95000"/>
      </a:lnSpc>
      <a:spcBef>
        <a:spcPct val="10000"/>
      </a:spcBef>
      <a:spcAft>
        <a:spcPct val="30000"/>
      </a:spcAft>
      <a:buChar char="–"/>
      <a:defRPr sz="1000" kern="1200">
        <a:solidFill>
          <a:schemeClr val="tx1"/>
        </a:solidFill>
        <a:latin typeface="Futura Bk" pitchFamily="34" charset="0"/>
        <a:ea typeface="+mn-ea"/>
        <a:cs typeface="+mn-cs"/>
      </a:defRPr>
    </a:lvl3pPr>
    <a:lvl4pPr marL="685800" indent="-228600"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4pPr>
    <a:lvl5pPr marL="908050" indent="-220663"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This presentation will provide a brief, but thorough introduction to Twenty-cent </a:t>
            </a:r>
            <a:r>
              <a:rPr lang="en-US" altLang="en-US" dirty="0"/>
              <a:t>P</a:t>
            </a:r>
            <a:r>
              <a:rPr lang="en-US" altLang="en-US" dirty="0" smtClean="0"/>
              <a:t>ieces, otherwise known in the day as Double Dimes., and then will describe a discovery at the old Carson City Mint in the late 1990s, and the role played by the twenty-cent piece and an amazing finding that occurred some years later. </a:t>
            </a:r>
            <a:endParaRPr lang="en-US" dirty="0" smtClean="0"/>
          </a:p>
        </p:txBody>
      </p:sp>
    </p:spTree>
    <p:extLst>
      <p:ext uri="{BB962C8B-B14F-4D97-AF65-F5344CB8AC3E}">
        <p14:creationId xmlns:p14="http://schemas.microsoft.com/office/powerpoint/2010/main" val="350042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this being a very short series, </a:t>
            </a:r>
            <a:r>
              <a:rPr lang="en-US" dirty="0"/>
              <a:t>t</a:t>
            </a:r>
            <a:r>
              <a:rPr lang="en-US" dirty="0" smtClean="0"/>
              <a:t>here are two notable rarities.</a:t>
            </a:r>
          </a:p>
          <a:p>
            <a:r>
              <a:rPr lang="en-US" dirty="0" smtClean="0"/>
              <a:t>The legendary 1876-CC twenty-cent piece, often spoken about with the likes of the 1804 dollar and 1894-S dime, didn’t start out as an extreme rarity.  10,000 were initially ordered and minted, and while not a hefty mintage, it was respectable.   </a:t>
            </a:r>
          </a:p>
          <a:p>
            <a:r>
              <a:rPr lang="en-US" dirty="0" smtClean="0"/>
              <a:t>However, since several thousand unissued 1875-CC coins were still on-hand, and demand had slowed to a crawl, these new 1876 coins were never released.</a:t>
            </a:r>
          </a:p>
          <a:p>
            <a:r>
              <a:rPr lang="en-US" dirty="0" smtClean="0"/>
              <a:t>However, some of these new coins were purchased as souvenirs, keepsakes for the new year, or perhaps saved by people who believed the denomination wouldn’t last.  Perhaps a couple of coins for assay purposes were also set aside.</a:t>
            </a:r>
          </a:p>
          <a:p>
            <a:r>
              <a:rPr lang="en-US" dirty="0" smtClean="0"/>
              <a:t>Regardless, these are the only coins that left the mint, and in 1877, the Superintendent of the Mint was ordered to melt any twenty-cent pieces still on hand, which included nearly the entire production run of 1876-CC.</a:t>
            </a:r>
          </a:p>
          <a:p>
            <a:r>
              <a:rPr lang="en-US" dirty="0" smtClean="0"/>
              <a:t>As a result, fewer than 20 are known today.</a:t>
            </a:r>
          </a:p>
        </p:txBody>
      </p:sp>
    </p:spTree>
    <p:extLst>
      <p:ext uri="{BB962C8B-B14F-4D97-AF65-F5344CB8AC3E}">
        <p14:creationId xmlns:p14="http://schemas.microsoft.com/office/powerpoint/2010/main" val="2582269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rare 1876-CC aside (which wasn’t a regular issue), a complete date and mintmark set consists of just 6 coins.</a:t>
            </a:r>
          </a:p>
          <a:p>
            <a:r>
              <a:rPr lang="en-US" dirty="0" smtClean="0"/>
              <a:t>4 issues of circulation strikes, plus two years of proof-only issues.</a:t>
            </a:r>
          </a:p>
          <a:p>
            <a:r>
              <a:rPr lang="en-US" dirty="0" smtClean="0"/>
              <a:t>As a result, a collector striving to build a complete set will have no trouble, as it is a very obtainable set, and the easiest and least costly of any other Liberty Seated series.</a:t>
            </a:r>
          </a:p>
          <a:p>
            <a:r>
              <a:rPr lang="en-US" dirty="0" smtClean="0"/>
              <a:t>By far, the highest mintage was in San Francisco, with over one million struck,  1875-CC also had a high mintage, but much less than 1875-S.</a:t>
            </a:r>
          </a:p>
          <a:p>
            <a:r>
              <a:rPr lang="en-US" dirty="0" smtClean="0"/>
              <a:t>The two Philadelphia issues of 1875 and 1876 had small mintages and represent  scarcest of the circulation strikes.</a:t>
            </a:r>
            <a:endParaRPr lang="en-US" dirty="0"/>
          </a:p>
        </p:txBody>
      </p:sp>
    </p:spTree>
    <p:extLst>
      <p:ext uri="{BB962C8B-B14F-4D97-AF65-F5344CB8AC3E}">
        <p14:creationId xmlns:p14="http://schemas.microsoft.com/office/powerpoint/2010/main" val="3955578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majority collect 20-cent pieces by Type, that is they wish to have a single example, along with a 2-cent piece, silver 3-cent piece, and nickel 3-cent piece.</a:t>
            </a:r>
          </a:p>
          <a:p>
            <a:pPr eaLnBrk="1" hangingPunct="1"/>
            <a:r>
              <a:rPr lang="en-US" dirty="0" smtClean="0"/>
              <a:t>Most collectors choose the 1875-S as a type coin, as it is the most common, least expensive, and available in any grade, including mint state.</a:t>
            </a:r>
          </a:p>
          <a:p>
            <a:pPr eaLnBrk="1" hangingPunct="1"/>
            <a:r>
              <a:rPr lang="en-US" dirty="0" smtClean="0"/>
              <a:t>Carson City collectors invariably choose the 1875-CC, as the only collectable issue from that mint, and it is less common than the 1875-S.</a:t>
            </a:r>
          </a:p>
          <a:p>
            <a:pPr eaLnBrk="1" hangingPunct="1"/>
            <a:r>
              <a:rPr lang="en-US" dirty="0" smtClean="0"/>
              <a:t>A few collectors choose one of the scarce Philadelphia issues, with a much lower mintage and survival.  The added bonus is that either 1875 or 1876 costs less than the much more common 1875-CC.</a:t>
            </a:r>
          </a:p>
        </p:txBody>
      </p:sp>
    </p:spTree>
    <p:extLst>
      <p:ext uri="{BB962C8B-B14F-4D97-AF65-F5344CB8AC3E}">
        <p14:creationId xmlns:p14="http://schemas.microsoft.com/office/powerpoint/2010/main" val="408430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such a short series, there a lot of varieties. </a:t>
            </a:r>
          </a:p>
          <a:p>
            <a:r>
              <a:rPr lang="en-US" dirty="0" smtClean="0"/>
              <a:t>- 6 misplaced dates</a:t>
            </a:r>
          </a:p>
          <a:p>
            <a:r>
              <a:rPr lang="en-US" dirty="0" smtClean="0"/>
              <a:t>- 4 repunched mintmarks</a:t>
            </a:r>
          </a:p>
          <a:p>
            <a:r>
              <a:rPr lang="en-US" dirty="0" smtClean="0"/>
              <a:t>- 2 doubled dies</a:t>
            </a:r>
          </a:p>
          <a:p>
            <a:r>
              <a:rPr lang="en-US" dirty="0" smtClean="0"/>
              <a:t>All from just two years of business strikes!</a:t>
            </a:r>
          </a:p>
          <a:p>
            <a:r>
              <a:rPr lang="en-US" dirty="0" smtClean="0"/>
              <a:t>All in all, a total of 28 die marriages are known for all the issues, 27 if the 1876-CC is excluded.</a:t>
            </a:r>
          </a:p>
          <a:p>
            <a:r>
              <a:rPr lang="en-US" dirty="0" smtClean="0"/>
              <a:t>Some of the dies developed extensive or major die cracks, and even one die results in a cud.</a:t>
            </a:r>
            <a:endParaRPr lang="en-US" dirty="0"/>
          </a:p>
        </p:txBody>
      </p:sp>
    </p:spTree>
    <p:extLst>
      <p:ext uri="{BB962C8B-B14F-4D97-AF65-F5344CB8AC3E}">
        <p14:creationId xmlns:p14="http://schemas.microsoft.com/office/powerpoint/2010/main" val="24747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Four of the S reverses have repunched mintmarks.</a:t>
            </a:r>
          </a:p>
          <a:p>
            <a:pPr eaLnBrk="1" hangingPunct="1"/>
            <a:r>
              <a:rPr lang="en-US" dirty="0" smtClean="0"/>
              <a:t>Most are minor (as shown), but one of them is more significant and is sometimes referred to as the “$” variety.</a:t>
            </a:r>
          </a:p>
        </p:txBody>
      </p:sp>
    </p:spTree>
    <p:extLst>
      <p:ext uri="{BB962C8B-B14F-4D97-AF65-F5344CB8AC3E}">
        <p14:creationId xmlns:p14="http://schemas.microsoft.com/office/powerpoint/2010/main" val="85987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Six of the obverse dies had misplaced date digits, where the tops of digits are visible in the denticles below the actual date.</a:t>
            </a:r>
          </a:p>
          <a:p>
            <a:pPr eaLnBrk="1" hangingPunct="1"/>
            <a:r>
              <a:rPr lang="en-US" dirty="0" smtClean="0"/>
              <a:t>The top right shows the top of an 8 midway in the </a:t>
            </a:r>
            <a:r>
              <a:rPr lang="en-US" dirty="0" err="1" smtClean="0"/>
              <a:t>dentcles</a:t>
            </a:r>
            <a:endParaRPr lang="en-US" dirty="0" smtClean="0"/>
          </a:p>
          <a:p>
            <a:pPr eaLnBrk="1" hangingPunct="1"/>
            <a:r>
              <a:rPr lang="en-US" dirty="0" smtClean="0"/>
              <a:t>Middle left shows another 8 midway in the denticles</a:t>
            </a:r>
          </a:p>
          <a:p>
            <a:pPr eaLnBrk="1" hangingPunct="1"/>
            <a:r>
              <a:rPr lang="en-US" dirty="0" smtClean="0"/>
              <a:t>Lower left show the top of an 8 at the top of the denticles</a:t>
            </a:r>
          </a:p>
          <a:p>
            <a:pPr eaLnBrk="1" hangingPunct="1"/>
            <a:r>
              <a:rPr lang="en-US" dirty="0" smtClean="0"/>
              <a:t>Top right shows still another 8 (stretched by die wear)</a:t>
            </a:r>
          </a:p>
          <a:p>
            <a:pPr eaLnBrk="1" hangingPunct="1"/>
            <a:r>
              <a:rPr lang="en-US" dirty="0" smtClean="0"/>
              <a:t>Middle right shows the top of a 5 in the denticles</a:t>
            </a:r>
          </a:p>
          <a:p>
            <a:pPr eaLnBrk="1" hangingPunct="1"/>
            <a:r>
              <a:rPr lang="en-US" dirty="0" smtClean="0"/>
              <a:t>All of these are from 1875-S dies.</a:t>
            </a:r>
          </a:p>
          <a:p>
            <a:pPr eaLnBrk="1" hangingPunct="1"/>
            <a:endParaRPr lang="en-US" dirty="0"/>
          </a:p>
          <a:p>
            <a:pPr eaLnBrk="1" hangingPunct="1"/>
            <a:r>
              <a:rPr lang="en-US" dirty="0" smtClean="0"/>
              <a:t>The lower right shows the top of an 8 and the upper left point of a 7 in the denticles, this from an 1876-CC.</a:t>
            </a:r>
          </a:p>
          <a:p>
            <a:pPr eaLnBrk="1" hangingPunct="1"/>
            <a:endParaRPr lang="en-US" dirty="0" smtClean="0"/>
          </a:p>
        </p:txBody>
      </p:sp>
    </p:spTree>
    <p:extLst>
      <p:ext uri="{BB962C8B-B14F-4D97-AF65-F5344CB8AC3E}">
        <p14:creationId xmlns:p14="http://schemas.microsoft.com/office/powerpoint/2010/main" val="55355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performing die studies (to catalog each die and die combination in striking this series, we look for “Die Markers” to distinguish one die from another.</a:t>
            </a:r>
          </a:p>
          <a:p>
            <a:pPr eaLnBrk="1" hangingPunct="1"/>
            <a:r>
              <a:rPr lang="en-US" dirty="0" smtClean="0"/>
              <a:t>Die markers can include date and mintmark positions, die scratches or gouges, die lines, lumps, die cracks, or other attributes.</a:t>
            </a:r>
          </a:p>
          <a:p>
            <a:pPr eaLnBrk="1" hangingPunct="1"/>
            <a:r>
              <a:rPr lang="en-US" dirty="0" smtClean="0"/>
              <a:t>Looking left to right,, we see</a:t>
            </a:r>
          </a:p>
          <a:p>
            <a:pPr marL="171450" indent="-171450" eaLnBrk="1" hangingPunct="1">
              <a:buFontTx/>
              <a:buChar char="-"/>
            </a:pPr>
            <a:r>
              <a:rPr lang="en-US" dirty="0" smtClean="0"/>
              <a:t>A diagonal die line</a:t>
            </a:r>
          </a:p>
          <a:p>
            <a:pPr marL="171450" indent="-171450" eaLnBrk="1" hangingPunct="1">
              <a:buFontTx/>
              <a:buChar char="-"/>
            </a:pPr>
            <a:r>
              <a:rPr lang="en-US" dirty="0" smtClean="0"/>
              <a:t>A die scratch in the eagle’s wing</a:t>
            </a:r>
          </a:p>
          <a:p>
            <a:pPr marL="171450" indent="-171450" eaLnBrk="1" hangingPunct="1">
              <a:buFontTx/>
              <a:buChar char="-"/>
            </a:pPr>
            <a:r>
              <a:rPr lang="en-US" dirty="0" smtClean="0"/>
              <a:t>A knob attached to the R in AMERICA</a:t>
            </a:r>
          </a:p>
          <a:p>
            <a:pPr marL="171450" indent="-171450" eaLnBrk="1" hangingPunct="1">
              <a:buFontTx/>
              <a:buChar char="-"/>
            </a:pPr>
            <a:r>
              <a:rPr lang="en-US" dirty="0" smtClean="0"/>
              <a:t>Disconnected serifs from </a:t>
            </a:r>
            <a:r>
              <a:rPr lang="en-US" dirty="0" err="1" smtClean="0"/>
              <a:t>overpolishing</a:t>
            </a:r>
            <a:r>
              <a:rPr lang="en-US" dirty="0" smtClean="0"/>
              <a:t> the die before use</a:t>
            </a:r>
          </a:p>
          <a:p>
            <a:pPr marL="171450" indent="-171450" eaLnBrk="1" hangingPunct="1">
              <a:buFontTx/>
              <a:buChar char="-"/>
            </a:pPr>
            <a:r>
              <a:rPr lang="en-US" dirty="0" smtClean="0"/>
              <a:t>Diagonal die line, and a couple of lumps</a:t>
            </a:r>
          </a:p>
          <a:p>
            <a:pPr marL="171450" indent="-171450" eaLnBrk="1" hangingPunct="1">
              <a:buFontTx/>
              <a:buChar char="-"/>
            </a:pPr>
            <a:r>
              <a:rPr lang="en-US" dirty="0" smtClean="0"/>
              <a:t>A minor doubled die revers</a:t>
            </a:r>
          </a:p>
        </p:txBody>
      </p:sp>
    </p:spTree>
    <p:extLst>
      <p:ext uri="{BB962C8B-B14F-4D97-AF65-F5344CB8AC3E}">
        <p14:creationId xmlns:p14="http://schemas.microsoft.com/office/powerpoint/2010/main" val="2062597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Studying all of the known dies and combinations, we arrive at the number of die marriages known for each issues.</a:t>
            </a:r>
          </a:p>
          <a:p>
            <a:pPr eaLnBrk="1" hangingPunct="1"/>
            <a:r>
              <a:rPr lang="en-US" dirty="0" smtClean="0"/>
              <a:t>1875-P used 2 obverses and 2 reverses in 2 combinations/marriages</a:t>
            </a:r>
          </a:p>
          <a:p>
            <a:pPr eaLnBrk="1" hangingPunct="1"/>
            <a:r>
              <a:rPr lang="en-US" dirty="0" smtClean="0"/>
              <a:t>1875-CC used 2 obverses and 4 reverses in 5 marriages</a:t>
            </a:r>
          </a:p>
          <a:p>
            <a:pPr eaLnBrk="1" hangingPunct="1"/>
            <a:r>
              <a:rPr lang="en-US" dirty="0" smtClean="0"/>
              <a:t>1875-S had 11 obverses, 10 reverses, in 16 marriages</a:t>
            </a:r>
          </a:p>
          <a:p>
            <a:pPr eaLnBrk="1" hangingPunct="1"/>
            <a:r>
              <a:rPr lang="en-US" dirty="0" smtClean="0"/>
              <a:t>1876-P had 2 obverses, 1 reverse, for 2 marriages</a:t>
            </a:r>
          </a:p>
          <a:p>
            <a:pPr eaLnBrk="1" hangingPunct="1"/>
            <a:r>
              <a:rPr lang="en-US" dirty="0" smtClean="0"/>
              <a:t>And the rest only used a single pair of dies – one marriage each.</a:t>
            </a:r>
          </a:p>
        </p:txBody>
      </p:sp>
    </p:spTree>
    <p:extLst>
      <p:ext uri="{BB962C8B-B14F-4D97-AF65-F5344CB8AC3E}">
        <p14:creationId xmlns:p14="http://schemas.microsoft.com/office/powerpoint/2010/main" val="3356717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4929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Errors of all Liberty Seated coinage are very scarce, but on the short-lived 20-cent piece, they are rare.  The denomination simply didn’t last long enough to create many errors.</a:t>
            </a:r>
          </a:p>
          <a:p>
            <a:pPr eaLnBrk="1" hangingPunct="1"/>
            <a:r>
              <a:rPr lang="en-US" dirty="0" smtClean="0"/>
              <a:t>Errors show here include (left to right)</a:t>
            </a:r>
          </a:p>
          <a:p>
            <a:pPr eaLnBrk="1" hangingPunct="1"/>
            <a:r>
              <a:rPr lang="en-US" dirty="0"/>
              <a:t> </a:t>
            </a:r>
            <a:r>
              <a:rPr lang="en-US" dirty="0" smtClean="0"/>
              <a:t>- Partial collar</a:t>
            </a:r>
          </a:p>
          <a:p>
            <a:pPr eaLnBrk="1" hangingPunct="1"/>
            <a:r>
              <a:rPr lang="en-US" dirty="0"/>
              <a:t> </a:t>
            </a:r>
            <a:r>
              <a:rPr lang="en-US" dirty="0" smtClean="0"/>
              <a:t>- off-center or </a:t>
            </a:r>
            <a:r>
              <a:rPr lang="en-US" dirty="0" err="1" smtClean="0"/>
              <a:t>uncentered</a:t>
            </a:r>
            <a:r>
              <a:rPr lang="en-US" dirty="0" smtClean="0"/>
              <a:t> </a:t>
            </a:r>
            <a:r>
              <a:rPr lang="en-US" dirty="0" err="1" smtClean="0"/>
              <a:t>broadstrike</a:t>
            </a:r>
            <a:endParaRPr lang="en-US" dirty="0" smtClean="0"/>
          </a:p>
          <a:p>
            <a:pPr eaLnBrk="1" hangingPunct="1"/>
            <a:r>
              <a:rPr lang="en-US" dirty="0"/>
              <a:t> </a:t>
            </a:r>
            <a:r>
              <a:rPr lang="en-US" dirty="0" smtClean="0"/>
              <a:t>- minor clip</a:t>
            </a:r>
          </a:p>
          <a:p>
            <a:pPr eaLnBrk="1" hangingPunct="1"/>
            <a:r>
              <a:rPr lang="en-US" dirty="0"/>
              <a:t> </a:t>
            </a:r>
            <a:r>
              <a:rPr lang="en-US" dirty="0" smtClean="0"/>
              <a:t>- lamination</a:t>
            </a:r>
          </a:p>
          <a:p>
            <a:pPr eaLnBrk="1" hangingPunct="1"/>
            <a:r>
              <a:rPr lang="en-US" dirty="0"/>
              <a:t> </a:t>
            </a:r>
            <a:r>
              <a:rPr lang="en-US" dirty="0" smtClean="0"/>
              <a:t>- clamshell error, a major split planchet </a:t>
            </a:r>
          </a:p>
        </p:txBody>
      </p:sp>
    </p:spTree>
    <p:extLst>
      <p:ext uri="{BB962C8B-B14F-4D97-AF65-F5344CB8AC3E}">
        <p14:creationId xmlns:p14="http://schemas.microsoft.com/office/powerpoint/2010/main" val="373171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topics for today’s presentation will include</a:t>
            </a:r>
          </a:p>
          <a:p>
            <a:pPr eaLnBrk="1" hangingPunct="1"/>
            <a:r>
              <a:rPr lang="en-US" dirty="0" smtClean="0"/>
              <a:t>The history of the twenty-cent piece, why it was created, and the evolution of the design, along with the public reaction</a:t>
            </a:r>
          </a:p>
          <a:p>
            <a:pPr eaLnBrk="1" hangingPunct="1"/>
            <a:r>
              <a:rPr lang="en-US" dirty="0" smtClean="0"/>
              <a:t>An introduction to the series itself, including the various issues, scarcity, and varieties</a:t>
            </a:r>
          </a:p>
          <a:p>
            <a:pPr eaLnBrk="1" hangingPunct="1"/>
            <a:r>
              <a:rPr lang="en-US" dirty="0" smtClean="0"/>
              <a:t>Some thoughts about collecting this unusual series</a:t>
            </a:r>
          </a:p>
          <a:p>
            <a:pPr eaLnBrk="1" hangingPunct="1"/>
            <a:r>
              <a:rPr lang="en-US" dirty="0" smtClean="0"/>
              <a:t>A quick summary of the rare twenty-cent piece errors, and some of the scarce exonumia out there</a:t>
            </a:r>
          </a:p>
          <a:p>
            <a:pPr eaLnBrk="1" hangingPunct="1"/>
            <a:r>
              <a:rPr lang="en-US" dirty="0" smtClean="0"/>
              <a:t>The amazing find at the Carson City Mint in the late 1990s, and finally…</a:t>
            </a:r>
          </a:p>
          <a:p>
            <a:pPr eaLnBrk="1" hangingPunct="1"/>
            <a:r>
              <a:rPr lang="en-US" dirty="0" smtClean="0"/>
              <a:t>A tale of discovery regarding this find that occurred years later.</a:t>
            </a:r>
          </a:p>
        </p:txBody>
      </p:sp>
    </p:spTree>
    <p:extLst>
      <p:ext uri="{BB962C8B-B14F-4D97-AF65-F5344CB8AC3E}">
        <p14:creationId xmlns:p14="http://schemas.microsoft.com/office/powerpoint/2010/main" val="1343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Exonumia, such as love tokens, buttons, etc., are commonly found on Liberty Seated dimes, and sometimes on half dimes and quarters, but seldom on 20-cent pieces.</a:t>
            </a:r>
          </a:p>
          <a:p>
            <a:pPr eaLnBrk="1" hangingPunct="1"/>
            <a:r>
              <a:rPr lang="en-US" dirty="0" smtClean="0"/>
              <a:t>Again, this is mostly due to the short timespan of the series.</a:t>
            </a:r>
          </a:p>
          <a:p>
            <a:pPr eaLnBrk="1" hangingPunct="1"/>
            <a:r>
              <a:rPr lang="en-US" dirty="0" smtClean="0"/>
              <a:t>Pictured here (left to right) are</a:t>
            </a:r>
          </a:p>
          <a:p>
            <a:pPr marL="171450" indent="-171450" eaLnBrk="1" hangingPunct="1">
              <a:buFontTx/>
              <a:buChar char="-"/>
            </a:pPr>
            <a:r>
              <a:rPr lang="en-US" dirty="0" smtClean="0"/>
              <a:t>A simple love token</a:t>
            </a:r>
          </a:p>
          <a:p>
            <a:pPr marL="171450" indent="-171450" eaLnBrk="1" hangingPunct="1">
              <a:buFontTx/>
              <a:buChar char="-"/>
            </a:pPr>
            <a:r>
              <a:rPr lang="en-US" dirty="0" smtClean="0"/>
              <a:t>A “potty” coin, engraved in an unflattering manner!</a:t>
            </a:r>
          </a:p>
          <a:p>
            <a:pPr marL="171450" indent="-171450" eaLnBrk="1" hangingPunct="1">
              <a:buFontTx/>
              <a:buChar char="-"/>
            </a:pPr>
            <a:r>
              <a:rPr lang="en-US" dirty="0" smtClean="0"/>
              <a:t>Elongated coin</a:t>
            </a:r>
          </a:p>
          <a:p>
            <a:pPr marL="171450" indent="-171450" eaLnBrk="1" hangingPunct="1">
              <a:buFontTx/>
              <a:buChar char="-"/>
            </a:pPr>
            <a:r>
              <a:rPr lang="en-US" dirty="0" smtClean="0"/>
              <a:t>Cut-out 20-cent piece</a:t>
            </a:r>
          </a:p>
          <a:p>
            <a:pPr marL="171450" indent="-171450" eaLnBrk="1" hangingPunct="1">
              <a:buFontTx/>
              <a:buChar char="-"/>
            </a:pPr>
            <a:r>
              <a:rPr lang="en-US" dirty="0" smtClean="0"/>
              <a:t>Counterstamp</a:t>
            </a:r>
          </a:p>
          <a:p>
            <a:pPr marL="171450" indent="-171450" eaLnBrk="1" hangingPunct="1">
              <a:buFontTx/>
              <a:buChar char="-"/>
            </a:pPr>
            <a:r>
              <a:rPr lang="en-US" dirty="0" smtClean="0"/>
              <a:t>Very ornate love token</a:t>
            </a:r>
          </a:p>
          <a:p>
            <a:pPr marL="171450" indent="-171450" eaLnBrk="1" hangingPunct="1">
              <a:buFontTx/>
              <a:buChar char="-"/>
            </a:pPr>
            <a:r>
              <a:rPr lang="en-US" dirty="0" smtClean="0"/>
              <a:t>Cufflinks made from 20-cent pieces</a:t>
            </a:r>
          </a:p>
        </p:txBody>
      </p:sp>
    </p:spTree>
    <p:extLst>
      <p:ext uri="{BB962C8B-B14F-4D97-AF65-F5344CB8AC3E}">
        <p14:creationId xmlns:p14="http://schemas.microsoft.com/office/powerpoint/2010/main" val="1325041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And now, the amazing find at the Carson City Mint</a:t>
            </a:r>
          </a:p>
        </p:txBody>
      </p:sp>
    </p:spTree>
    <p:extLst>
      <p:ext uri="{BB962C8B-B14F-4D97-AF65-F5344CB8AC3E}">
        <p14:creationId xmlns:p14="http://schemas.microsoft.com/office/powerpoint/2010/main" val="1136895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The original Carson City Mint still stands today, and is now home to the Nevada State Museum, at 600 Carson Street in Nevada’s capital city.</a:t>
            </a:r>
          </a:p>
          <a:p>
            <a:pPr eaLnBrk="1" hangingPunct="1"/>
            <a:r>
              <a:rPr lang="en-US" dirty="0" smtClean="0"/>
              <a:t>In 1999, the Museum was expanding, and in doing so, the excavating discovered a pit. </a:t>
            </a:r>
          </a:p>
          <a:p>
            <a:pPr eaLnBrk="1" hangingPunct="1"/>
            <a:r>
              <a:rPr lang="en-US" dirty="0" smtClean="0"/>
              <a:t>In this pit, they found….</a:t>
            </a:r>
          </a:p>
        </p:txBody>
      </p:sp>
    </p:spTree>
    <p:extLst>
      <p:ext uri="{BB962C8B-B14F-4D97-AF65-F5344CB8AC3E}">
        <p14:creationId xmlns:p14="http://schemas.microsoft.com/office/powerpoint/2010/main" val="2947048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Discarded coinage dies!</a:t>
            </a:r>
          </a:p>
          <a:p>
            <a:pPr eaLnBrk="1" hangingPunct="1"/>
            <a:r>
              <a:rPr lang="en-US" dirty="0" smtClean="0"/>
              <a:t>Hundreds of them cancelled and buried underground.</a:t>
            </a:r>
          </a:p>
          <a:p>
            <a:pPr eaLnBrk="1" hangingPunct="1"/>
            <a:r>
              <a:rPr lang="en-US" dirty="0" smtClean="0"/>
              <a:t>Fortunately, the excavator collected coins, and he knew what he was looking at.</a:t>
            </a:r>
          </a:p>
          <a:p>
            <a:pPr eaLnBrk="1" hangingPunct="1"/>
            <a:r>
              <a:rPr lang="en-US" dirty="0" smtClean="0"/>
              <a:t>They stopped digging and called the Museum’s Curator and Archeologist to the scene, and they began a careful recovery effort.</a:t>
            </a:r>
          </a:p>
        </p:txBody>
      </p:sp>
    </p:spTree>
    <p:extLst>
      <p:ext uri="{BB962C8B-B14F-4D97-AF65-F5344CB8AC3E}">
        <p14:creationId xmlns:p14="http://schemas.microsoft.com/office/powerpoint/2010/main" val="1635695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The dies were in all sorts of conditions.  Some were in fairly good shape, others highly encrusted, and many clumped together.</a:t>
            </a:r>
          </a:p>
        </p:txBody>
      </p:sp>
    </p:spTree>
    <p:extLst>
      <p:ext uri="{BB962C8B-B14F-4D97-AF65-F5344CB8AC3E}">
        <p14:creationId xmlns:p14="http://schemas.microsoft.com/office/powerpoint/2010/main" val="184296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The recovery efforts carefully removed the dies, sometimes in large clumps.</a:t>
            </a:r>
          </a:p>
        </p:txBody>
      </p:sp>
    </p:spTree>
    <p:extLst>
      <p:ext uri="{BB962C8B-B14F-4D97-AF65-F5344CB8AC3E}">
        <p14:creationId xmlns:p14="http://schemas.microsoft.com/office/powerpoint/2010/main" val="1333032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As these were buried for over 120 years, some of the dies were in remarkable shape.</a:t>
            </a:r>
          </a:p>
          <a:p>
            <a:pPr eaLnBrk="1" hangingPunct="1"/>
            <a:r>
              <a:rPr lang="en-US" dirty="0" smtClean="0"/>
              <a:t>And nobody knew they were there!</a:t>
            </a:r>
          </a:p>
        </p:txBody>
      </p:sp>
    </p:spTree>
    <p:extLst>
      <p:ext uri="{BB962C8B-B14F-4D97-AF65-F5344CB8AC3E}">
        <p14:creationId xmlns:p14="http://schemas.microsoft.com/office/powerpoint/2010/main" val="1862708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Many of the dies were heavily encrusted, and a long restoration and curating process began.</a:t>
            </a:r>
          </a:p>
          <a:p>
            <a:pPr eaLnBrk="1" hangingPunct="1"/>
            <a:r>
              <a:rPr lang="en-US" dirty="0" smtClean="0"/>
              <a:t>To get the encrustation off the dies in a safe manner, these dies were soaked for 6 months in WD-40!</a:t>
            </a:r>
          </a:p>
          <a:p>
            <a:pPr eaLnBrk="1" hangingPunct="1"/>
            <a:r>
              <a:rPr lang="en-US" dirty="0" smtClean="0"/>
              <a:t>They would soak the dies, and after a month, they rapped the shaft of the die with a hammer (dislodging the loosened encrustation), and then back in the WD-40</a:t>
            </a:r>
          </a:p>
        </p:txBody>
      </p:sp>
    </p:spTree>
    <p:extLst>
      <p:ext uri="{BB962C8B-B14F-4D97-AF65-F5344CB8AC3E}">
        <p14:creationId xmlns:p14="http://schemas.microsoft.com/office/powerpoint/2010/main" val="24757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During a visit to the Nevada State Museum in 2013, the dies in various stages of restoration, were brought out for examination and photography.</a:t>
            </a:r>
          </a:p>
          <a:p>
            <a:pPr eaLnBrk="1" hangingPunct="1"/>
            <a:r>
              <a:rPr lang="en-US" dirty="0" smtClean="0"/>
              <a:t>These included many dies of various denominations, from Dime to Double Eagle.</a:t>
            </a:r>
          </a:p>
        </p:txBody>
      </p:sp>
    </p:spTree>
    <p:extLst>
      <p:ext uri="{BB962C8B-B14F-4D97-AF65-F5344CB8AC3E}">
        <p14:creationId xmlns:p14="http://schemas.microsoft.com/office/powerpoint/2010/main" val="2796015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Here is a photo of some of the restored dies.</a:t>
            </a:r>
          </a:p>
          <a:p>
            <a:pPr eaLnBrk="1" hangingPunct="1"/>
            <a:r>
              <a:rPr lang="en-US" dirty="0" smtClean="0"/>
              <a:t>From left to right:</a:t>
            </a:r>
          </a:p>
          <a:p>
            <a:pPr marL="171450" indent="-171450" eaLnBrk="1" hangingPunct="1">
              <a:buFontTx/>
              <a:buChar char="-"/>
            </a:pPr>
            <a:r>
              <a:rPr lang="en-US" dirty="0" smtClean="0"/>
              <a:t>Liberty Seated dime obverse</a:t>
            </a:r>
          </a:p>
          <a:p>
            <a:pPr marL="171450" indent="-171450" eaLnBrk="1" hangingPunct="1">
              <a:buFontTx/>
              <a:buChar char="-"/>
            </a:pPr>
            <a:r>
              <a:rPr lang="en-US" dirty="0" smtClean="0"/>
              <a:t>Trade Dollar obverse</a:t>
            </a:r>
          </a:p>
          <a:p>
            <a:pPr marL="171450" indent="-171450" eaLnBrk="1" hangingPunct="1">
              <a:buFontTx/>
              <a:buChar char="-"/>
            </a:pPr>
            <a:r>
              <a:rPr lang="en-US" dirty="0" smtClean="0"/>
              <a:t>Seated half obverse</a:t>
            </a:r>
          </a:p>
          <a:p>
            <a:pPr marL="171450" indent="-171450" eaLnBrk="1" hangingPunct="1">
              <a:buFontTx/>
              <a:buChar char="-"/>
            </a:pPr>
            <a:r>
              <a:rPr lang="en-US" dirty="0" smtClean="0"/>
              <a:t>Double Eagle obverse</a:t>
            </a:r>
          </a:p>
          <a:p>
            <a:pPr marL="171450" indent="-171450" eaLnBrk="1" hangingPunct="1">
              <a:buFontTx/>
              <a:buChar char="-"/>
            </a:pPr>
            <a:r>
              <a:rPr lang="en-US" dirty="0" smtClean="0"/>
              <a:t>Trade Dollar reverse</a:t>
            </a:r>
          </a:p>
          <a:p>
            <a:pPr eaLnBrk="1" hangingPunct="1"/>
            <a:r>
              <a:rPr lang="en-US" dirty="0" smtClean="0"/>
              <a:t>The deep cuts on the dies are cancellation marks, placed in the dies so that they could not be used in the future for copies or striking of counterfeits.</a:t>
            </a:r>
          </a:p>
        </p:txBody>
      </p:sp>
    </p:spTree>
    <p:extLst>
      <p:ext uri="{BB962C8B-B14F-4D97-AF65-F5344CB8AC3E}">
        <p14:creationId xmlns:p14="http://schemas.microsoft.com/office/powerpoint/2010/main" val="429046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Rot="1" noChangeAspect="1" noChangeArrowheads="1" noTextEdit="1"/>
          </p:cNvSpPr>
          <p:nvPr>
            <p:ph type="sldImg"/>
          </p:nvPr>
        </p:nvSpPr>
        <p:spPr>
          <a:ln/>
        </p:spPr>
      </p:sp>
      <p:sp>
        <p:nvSpPr>
          <p:cNvPr id="2021379" name="Rectangle 3"/>
          <p:cNvSpPr>
            <a:spLocks noGrp="1" noChangeArrowheads="1"/>
          </p:cNvSpPr>
          <p:nvPr>
            <p:ph type="body" idx="1"/>
          </p:nvPr>
        </p:nvSpPr>
        <p:spPr/>
        <p:txBody>
          <a:bodyPr/>
          <a:lstStyle/>
          <a:p>
            <a:r>
              <a:rPr lang="en-US" dirty="0" smtClean="0"/>
              <a:t>To gain some insight on why the twenty-cent piece was created, we have to look at history that culminated with the Mint Act of 1873.</a:t>
            </a:r>
          </a:p>
          <a:p>
            <a:r>
              <a:rPr lang="en-US" dirty="0" smtClean="0"/>
              <a:t>In our original coinage proposal drafted by Thomas Jefferson in 1792, the Double Disme was the proposed denomination between the Disme and the Half Dollar. Ultimately the Quarter prevailed.  On several other occasions, in 1806 and 1850, the Double Dime was proposed and rejected.</a:t>
            </a:r>
            <a:r>
              <a:rPr lang="en-US" dirty="0"/>
              <a:t> </a:t>
            </a:r>
            <a:r>
              <a:rPr lang="en-US" dirty="0" smtClean="0"/>
              <a:t> </a:t>
            </a:r>
          </a:p>
          <a:p>
            <a:r>
              <a:rPr lang="en-US" dirty="0" smtClean="0"/>
              <a:t>In 1806, when the quarter had only been struck in 1796 and 1804, a proposal was made for a 20-cent coin (with denomination XX on the reverse), and a billon two-cent coin.  The Mint Director Robert Patterson strongly opposed the 2-cent piece, and as a result, the idea for a 20-cent piece died at the same time.</a:t>
            </a:r>
          </a:p>
          <a:p>
            <a:r>
              <a:rPr lang="en-US" dirty="0" smtClean="0"/>
              <a:t>In 1850, Spanish silver coins circulated freely in the United States.  In an effort to urge the phase-out of these coins in favor of U.S. coins, a move was made to devalue the Spanish coins slightly, including the Reale or 2-Bit being reduced to 20 cents.  Too large of a devaluation was feared, and this proposal was also rejected.</a:t>
            </a:r>
          </a:p>
          <a:p>
            <a:r>
              <a:rPr lang="en-US" dirty="0" smtClean="0"/>
              <a:t>The fourth time might be the charm as we move to 1873…</a:t>
            </a:r>
          </a:p>
        </p:txBody>
      </p:sp>
    </p:spTree>
    <p:extLst>
      <p:ext uri="{BB962C8B-B14F-4D97-AF65-F5344CB8AC3E}">
        <p14:creationId xmlns:p14="http://schemas.microsoft.com/office/powerpoint/2010/main" val="13974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Close-up of the Trade Dollar reverse, the CC mintmark still showing</a:t>
            </a:r>
          </a:p>
        </p:txBody>
      </p:sp>
    </p:spTree>
    <p:extLst>
      <p:ext uri="{BB962C8B-B14F-4D97-AF65-F5344CB8AC3E}">
        <p14:creationId xmlns:p14="http://schemas.microsoft.com/office/powerpoint/2010/main" val="1008252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 visit was made to the Nevada State Museum in July 2013, and the dies were made available for examination.</a:t>
            </a:r>
          </a:p>
          <a:p>
            <a:pPr eaLnBrk="1" hangingPunct="1"/>
            <a:r>
              <a:rPr lang="en-US" dirty="0" smtClean="0"/>
              <a:t>There were 4 dies for twenty-cent pieces recovered.</a:t>
            </a:r>
          </a:p>
          <a:p>
            <a:pPr eaLnBrk="1" hangingPunct="1"/>
            <a:r>
              <a:rPr lang="en-US" dirty="0" smtClean="0"/>
              <a:t>Two of them were so badly rusted/corroded, that no design details remained at all – they were completely obliterated</a:t>
            </a:r>
          </a:p>
          <a:p>
            <a:pPr eaLnBrk="1" hangingPunct="1"/>
            <a:r>
              <a:rPr lang="en-US" dirty="0" smtClean="0"/>
              <a:t>Two of them, however, 1 obverse and 1 reverse, did have enough design remaining to examine.</a:t>
            </a:r>
          </a:p>
          <a:p>
            <a:pPr eaLnBrk="1" hangingPunct="1"/>
            <a:r>
              <a:rPr lang="en-US" dirty="0" smtClean="0"/>
              <a:t>After their recovery and restoration, it had been confirmed that neither the 1876 obverse die, nor the CC reverse die, matched any of the known coins.</a:t>
            </a:r>
          </a:p>
          <a:p>
            <a:pPr eaLnBrk="1" hangingPunct="1"/>
            <a:r>
              <a:rPr lang="en-US" dirty="0" smtClean="0"/>
              <a:t>The 1876 obverse die recovered did not have the die doubling or date position of the rare 1876-CC coins, and the CC mintmark position on the reverse die did not match any known 1875-CC or 1876-CC coins.</a:t>
            </a:r>
          </a:p>
          <a:p>
            <a:pPr eaLnBrk="1" hangingPunct="1"/>
            <a:r>
              <a:rPr lang="en-US" dirty="0" smtClean="0"/>
              <a:t>Both of these dies had been assumed to be unused dies that were merely cancelled and discarded.</a:t>
            </a:r>
          </a:p>
        </p:txBody>
      </p:sp>
    </p:spTree>
    <p:extLst>
      <p:ext uri="{BB962C8B-B14F-4D97-AF65-F5344CB8AC3E}">
        <p14:creationId xmlns:p14="http://schemas.microsoft.com/office/powerpoint/2010/main" val="3980906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 month later, at the 2013 ANA World’s Fair of Money, a collector and graduate student heard that Lane Brunner and John Frost of the LSCC were writing the reference on 20-cent pieces.  An avid Double Dime fan, the collector thought he had found something, and asked, “How many die pairs were used for the 1875-CC 20-cent piece?”  </a:t>
            </a:r>
          </a:p>
          <a:p>
            <a:pPr eaLnBrk="1" hangingPunct="1"/>
            <a:r>
              <a:rPr lang="en-US" dirty="0" smtClean="0"/>
              <a:t>At the time, after a collective 50 years experience in the series, both Lane and John (and most other folks) had only seen two pairs of dies, in two combinations.  So the reply was, “Two of course.”</a:t>
            </a:r>
          </a:p>
          <a:p>
            <a:pPr eaLnBrk="1" hangingPunct="1"/>
            <a:r>
              <a:rPr lang="en-US" dirty="0" smtClean="0"/>
              <a:t>He responded, “No, three!  I think I have found a different reverse die, as I think the mintmark is in a different place.”</a:t>
            </a:r>
          </a:p>
          <a:p>
            <a:pPr eaLnBrk="1" hangingPunct="1"/>
            <a:r>
              <a:rPr lang="en-US" dirty="0" smtClean="0"/>
              <a:t>He asked John to examine it, and he took the coin and closely looked at it, and he was right!  In addition to the two-known reverses:</a:t>
            </a:r>
          </a:p>
          <a:p>
            <a:pPr eaLnBrk="1" hangingPunct="1"/>
            <a:r>
              <a:rPr lang="en-US" dirty="0"/>
              <a:t> </a:t>
            </a:r>
            <a:r>
              <a:rPr lang="en-US" dirty="0" smtClean="0"/>
              <a:t> - Close CC, first C high and left of the 2</a:t>
            </a:r>
            <a:r>
              <a:rPr lang="en-US" baseline="30000" dirty="0" smtClean="0"/>
              <a:t>nd</a:t>
            </a:r>
            <a:r>
              <a:rPr lang="en-US" dirty="0" smtClean="0"/>
              <a:t> portion of the arrow feather</a:t>
            </a:r>
          </a:p>
          <a:p>
            <a:pPr eaLnBrk="1" hangingPunct="1"/>
            <a:r>
              <a:rPr lang="en-US" dirty="0"/>
              <a:t>  </a:t>
            </a:r>
            <a:r>
              <a:rPr lang="en-US" dirty="0" smtClean="0"/>
              <a:t>- Wide CC, with the first C further left, and the second C further right</a:t>
            </a:r>
          </a:p>
          <a:p>
            <a:pPr eaLnBrk="1" hangingPunct="1"/>
            <a:r>
              <a:rPr lang="en-US" dirty="0" smtClean="0"/>
              <a:t>This new one was also a Close CC, but with the C’s lower that the other one, with the first C </a:t>
            </a:r>
            <a:r>
              <a:rPr lang="en-US" i="1" dirty="0" smtClean="0"/>
              <a:t>below</a:t>
            </a:r>
            <a:r>
              <a:rPr lang="en-US" dirty="0" smtClean="0"/>
              <a:t> the 2</a:t>
            </a:r>
            <a:r>
              <a:rPr lang="en-US" baseline="30000" dirty="0" smtClean="0"/>
              <a:t>nd</a:t>
            </a:r>
            <a:r>
              <a:rPr lang="en-US" dirty="0" smtClean="0"/>
              <a:t> portion of the arrow (not to the left of it)</a:t>
            </a:r>
          </a:p>
          <a:p>
            <a:pPr eaLnBrk="1" hangingPunct="1"/>
            <a:r>
              <a:rPr lang="en-US" dirty="0" smtClean="0"/>
              <a:t>Thus, it had to be a new die!</a:t>
            </a:r>
            <a:endParaRPr lang="en-US" dirty="0"/>
          </a:p>
        </p:txBody>
      </p:sp>
    </p:spTree>
    <p:extLst>
      <p:ext uri="{BB962C8B-B14F-4D97-AF65-F5344CB8AC3E}">
        <p14:creationId xmlns:p14="http://schemas.microsoft.com/office/powerpoint/2010/main" val="59500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The new “Low Close CC” reverse first got the collector’s attention because of dramatic die cracks, especially at TWENTY, but actually all over the reverse.</a:t>
            </a:r>
          </a:p>
          <a:p>
            <a:pPr eaLnBrk="1" hangingPunct="1"/>
            <a:r>
              <a:rPr lang="en-US" dirty="0" smtClean="0"/>
              <a:t>Because he had never seen any severe die cracks on any 1875-CC, that is when he took a closer look at the mintmark and noticed it was in a slightly different position.</a:t>
            </a:r>
          </a:p>
          <a:p>
            <a:pPr eaLnBrk="1" hangingPunct="1"/>
            <a:r>
              <a:rPr lang="en-US" dirty="0" smtClean="0"/>
              <a:t>Of course, a number of Double Dime collectors began looking for this new reverse, </a:t>
            </a:r>
            <a:r>
              <a:rPr lang="en-US" dirty="0"/>
              <a:t>t</a:t>
            </a:r>
            <a:r>
              <a:rPr lang="en-US" dirty="0" smtClean="0"/>
              <a:t>he authors included.  But work continued on the book.</a:t>
            </a:r>
          </a:p>
        </p:txBody>
      </p:sp>
    </p:spTree>
    <p:extLst>
      <p:ext uri="{BB962C8B-B14F-4D97-AF65-F5344CB8AC3E}">
        <p14:creationId xmlns:p14="http://schemas.microsoft.com/office/powerpoint/2010/main" val="2399956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 month later, working at home on the book, and drafting the story of the discovery of the new die, John also remembered the visit to Carson City he had made that summer.  Specifically he thought about the dies he had examined and photographed there.</a:t>
            </a:r>
          </a:p>
          <a:p>
            <a:pPr eaLnBrk="1" hangingPunct="1"/>
            <a:r>
              <a:rPr lang="en-US" dirty="0" smtClean="0"/>
              <a:t>Pictured here are both the Obverse and Reverse 20-cent dies that were found.</a:t>
            </a:r>
          </a:p>
          <a:p>
            <a:pPr eaLnBrk="1" hangingPunct="1"/>
            <a:r>
              <a:rPr lang="en-US" dirty="0" smtClean="0"/>
              <a:t>Neither die matched any known coins.  BUT…. That was then.</a:t>
            </a:r>
          </a:p>
        </p:txBody>
      </p:sp>
    </p:spTree>
    <p:extLst>
      <p:ext uri="{BB962C8B-B14F-4D97-AF65-F5344CB8AC3E}">
        <p14:creationId xmlns:p14="http://schemas.microsoft.com/office/powerpoint/2010/main" val="665915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r>
              <a:rPr lang="en-US" dirty="0" smtClean="0"/>
              <a:t>Now </a:t>
            </a:r>
            <a:r>
              <a:rPr lang="en-US" dirty="0"/>
              <a:t>we had a coin with a newly-discovered reverse </a:t>
            </a:r>
            <a:r>
              <a:rPr lang="en-US" dirty="0" smtClean="0"/>
              <a:t>die to consider.  </a:t>
            </a:r>
            <a:r>
              <a:rPr lang="en-US" dirty="0"/>
              <a:t>Could it possibly be?   </a:t>
            </a:r>
            <a:endParaRPr lang="en-US" dirty="0" smtClean="0"/>
          </a:p>
          <a:p>
            <a:r>
              <a:rPr lang="en-US" dirty="0" smtClean="0"/>
              <a:t>John </a:t>
            </a:r>
            <a:r>
              <a:rPr lang="en-US" dirty="0"/>
              <a:t>dug out </a:t>
            </a:r>
            <a:r>
              <a:rPr lang="en-US" dirty="0" smtClean="0"/>
              <a:t>his </a:t>
            </a:r>
            <a:r>
              <a:rPr lang="en-US" dirty="0"/>
              <a:t>example of the new reverse </a:t>
            </a:r>
            <a:r>
              <a:rPr lang="en-US" dirty="0" smtClean="0"/>
              <a:t>(he </a:t>
            </a:r>
            <a:r>
              <a:rPr lang="en-US" dirty="0"/>
              <a:t>had found one), and </a:t>
            </a:r>
            <a:r>
              <a:rPr lang="en-US" dirty="0" smtClean="0"/>
              <a:t>the </a:t>
            </a:r>
            <a:r>
              <a:rPr lang="en-US" dirty="0"/>
              <a:t>photo of the reverse </a:t>
            </a:r>
            <a:r>
              <a:rPr lang="en-US" dirty="0" smtClean="0"/>
              <a:t>die taken from the visit to Carson City, and lo and behold!</a:t>
            </a:r>
          </a:p>
          <a:p>
            <a:r>
              <a:rPr lang="en-US" dirty="0" smtClean="0"/>
              <a:t>The photo of the die shows very clearly the Die Crack that also appears on the coin.  The Die of course, is a reverse image of the coin.</a:t>
            </a:r>
          </a:p>
          <a:p>
            <a:r>
              <a:rPr lang="en-US" dirty="0" smtClean="0"/>
              <a:t>THE SLIDE HAS ANIMATION TO REVERSE THE DIE PHOTO</a:t>
            </a:r>
          </a:p>
          <a:p>
            <a:r>
              <a:rPr lang="en-US" dirty="0" smtClean="0"/>
              <a:t>And now the match is easy to see.</a:t>
            </a:r>
          </a:p>
          <a:p>
            <a:r>
              <a:rPr lang="en-US" dirty="0" smtClean="0"/>
              <a:t>The location of the two Cs in the mintmark also match.</a:t>
            </a:r>
          </a:p>
          <a:p>
            <a:r>
              <a:rPr lang="en-US" dirty="0" smtClean="0"/>
              <a:t>Now we had conclusive evidence that this discarded die did, in fact, strike coins, as we had a definitive match.  </a:t>
            </a:r>
          </a:p>
          <a:p>
            <a:r>
              <a:rPr lang="en-US" dirty="0" smtClean="0"/>
              <a:t>The authors later determined that this cracked die was also the first reverse die used that year, and was quickly replaced after cracking so bad,</a:t>
            </a:r>
            <a:endParaRPr lang="en-US" dirty="0"/>
          </a:p>
          <a:p>
            <a:pPr eaLnBrk="1" hangingPunct="1"/>
            <a:endParaRPr lang="en-US" dirty="0" smtClean="0"/>
          </a:p>
        </p:txBody>
      </p:sp>
    </p:spTree>
    <p:extLst>
      <p:ext uri="{BB962C8B-B14F-4D97-AF65-F5344CB8AC3E}">
        <p14:creationId xmlns:p14="http://schemas.microsoft.com/office/powerpoint/2010/main" val="882943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6120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975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A plug for the Nevada State Museum and the Carson City Mint…</a:t>
            </a:r>
          </a:p>
          <a:p>
            <a:pPr eaLnBrk="1" hangingPunct="1"/>
            <a:r>
              <a:rPr lang="en-US" dirty="0" smtClean="0"/>
              <a:t>If you are ever in the greater Reno-Lake Tahoe-Carson City area, or even the Sacramento area (2-1/2 hours away), you should seriously consider a visit to the fabled Carson City Mint sometime.</a:t>
            </a:r>
          </a:p>
          <a:p>
            <a:pPr eaLnBrk="1" hangingPunct="1"/>
            <a:r>
              <a:rPr lang="en-US" dirty="0" smtClean="0"/>
              <a:t>The exhibits are fabulous, the staff incredibly helpful.</a:t>
            </a:r>
          </a:p>
          <a:p>
            <a:pPr eaLnBrk="1" hangingPunct="1"/>
            <a:endParaRPr lang="en-US" dirty="0" smtClean="0"/>
          </a:p>
        </p:txBody>
      </p:sp>
    </p:spTree>
    <p:extLst>
      <p:ext uri="{BB962C8B-B14F-4D97-AF65-F5344CB8AC3E}">
        <p14:creationId xmlns:p14="http://schemas.microsoft.com/office/powerpoint/2010/main" val="3679432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r>
              <a:rPr lang="en-US" dirty="0" smtClean="0"/>
              <a:t>Now </a:t>
            </a:r>
            <a:r>
              <a:rPr lang="en-US" dirty="0"/>
              <a:t>we had a coin with a newly-discovered reverse </a:t>
            </a:r>
            <a:r>
              <a:rPr lang="en-US" dirty="0" smtClean="0"/>
              <a:t>die to consider.  </a:t>
            </a:r>
            <a:r>
              <a:rPr lang="en-US" dirty="0"/>
              <a:t>Could it possibly be?   </a:t>
            </a:r>
            <a:endParaRPr lang="en-US" dirty="0" smtClean="0"/>
          </a:p>
          <a:p>
            <a:r>
              <a:rPr lang="en-US" dirty="0" smtClean="0"/>
              <a:t>John </a:t>
            </a:r>
            <a:r>
              <a:rPr lang="en-US" dirty="0"/>
              <a:t>dug out </a:t>
            </a:r>
            <a:r>
              <a:rPr lang="en-US" dirty="0" smtClean="0"/>
              <a:t>his </a:t>
            </a:r>
            <a:r>
              <a:rPr lang="en-US" dirty="0"/>
              <a:t>example of the new reverse </a:t>
            </a:r>
            <a:r>
              <a:rPr lang="en-US" dirty="0" smtClean="0"/>
              <a:t>(he </a:t>
            </a:r>
            <a:r>
              <a:rPr lang="en-US" dirty="0"/>
              <a:t>had found one), and </a:t>
            </a:r>
            <a:r>
              <a:rPr lang="en-US" dirty="0" smtClean="0"/>
              <a:t>the </a:t>
            </a:r>
            <a:r>
              <a:rPr lang="en-US" dirty="0"/>
              <a:t>photo of the reverse </a:t>
            </a:r>
            <a:r>
              <a:rPr lang="en-US" dirty="0" smtClean="0"/>
              <a:t>die taken from the visit to Carson City, and lo and behold!</a:t>
            </a:r>
          </a:p>
          <a:p>
            <a:r>
              <a:rPr lang="en-US" dirty="0" smtClean="0"/>
              <a:t>The photo of the die shows very clearly the Die Crack that also appears on the coin.  The Die of course, is a reverse image of the coin.</a:t>
            </a:r>
          </a:p>
          <a:p>
            <a:r>
              <a:rPr lang="en-US" dirty="0" smtClean="0"/>
              <a:t>THE SLIDE HAS ANIMATION TO REVERSE THE DIE PHOTO</a:t>
            </a:r>
          </a:p>
          <a:p>
            <a:r>
              <a:rPr lang="en-US" dirty="0" smtClean="0"/>
              <a:t>And now the match is easy to see.</a:t>
            </a:r>
          </a:p>
          <a:p>
            <a:r>
              <a:rPr lang="en-US" dirty="0" smtClean="0"/>
              <a:t>The location of the two Cs in the mintmark also match.</a:t>
            </a:r>
          </a:p>
          <a:p>
            <a:r>
              <a:rPr lang="en-US" dirty="0" smtClean="0"/>
              <a:t>Now we had conclusive evidence that this discarded die did, in fact, strike coins, as we had a definitive match.  </a:t>
            </a:r>
          </a:p>
          <a:p>
            <a:r>
              <a:rPr lang="en-US" dirty="0" smtClean="0"/>
              <a:t>The authors later determined that this cracked die was also the first reverse die used that year, and was quickly replaced after cracking so bad,</a:t>
            </a:r>
            <a:endParaRPr lang="en-US" dirty="0"/>
          </a:p>
          <a:p>
            <a:pPr eaLnBrk="1" hangingPunct="1"/>
            <a:endParaRPr lang="en-US" dirty="0" smtClean="0"/>
          </a:p>
        </p:txBody>
      </p:sp>
    </p:spTree>
    <p:extLst>
      <p:ext uri="{BB962C8B-B14F-4D97-AF65-F5344CB8AC3E}">
        <p14:creationId xmlns:p14="http://schemas.microsoft.com/office/powerpoint/2010/main" val="327783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Rot="1" noChangeAspect="1" noChangeArrowheads="1" noTextEdit="1"/>
          </p:cNvSpPr>
          <p:nvPr>
            <p:ph type="sldImg"/>
          </p:nvPr>
        </p:nvSpPr>
        <p:spPr>
          <a:ln/>
        </p:spPr>
      </p:sp>
      <p:sp>
        <p:nvSpPr>
          <p:cNvPr id="2021379" name="Rectangle 3"/>
          <p:cNvSpPr>
            <a:spLocks noGrp="1" noChangeArrowheads="1"/>
          </p:cNvSpPr>
          <p:nvPr>
            <p:ph type="body" idx="1"/>
          </p:nvPr>
        </p:nvSpPr>
        <p:spPr>
          <a:xfrm>
            <a:off x="933449" y="4416425"/>
            <a:ext cx="5348817" cy="4184650"/>
          </a:xfrm>
        </p:spPr>
        <p:txBody>
          <a:bodyPr/>
          <a:lstStyle/>
          <a:p>
            <a:r>
              <a:rPr lang="en-US" dirty="0" smtClean="0"/>
              <a:t>To gain some insight on why the twenty-cent piece was finally created, we have to look at history that culminated with the Mint Act of 1873.</a:t>
            </a:r>
          </a:p>
          <a:p>
            <a:r>
              <a:rPr lang="en-US" dirty="0" smtClean="0"/>
              <a:t>To begin with, let’s look at all of the coins that the U.S. Mint struck at the beginning of 1873…</a:t>
            </a:r>
          </a:p>
          <a:p>
            <a:r>
              <a:rPr lang="en-US" dirty="0"/>
              <a:t>	</a:t>
            </a:r>
            <a:r>
              <a:rPr lang="en-US" dirty="0" smtClean="0"/>
              <a:t>ANIMATION – step through until “20 dollars” is displayed</a:t>
            </a:r>
          </a:p>
          <a:p>
            <a:r>
              <a:rPr lang="en-US" dirty="0" smtClean="0"/>
              <a:t>That’s a lot of coins!   The Mint Act of 1873 did a number of things…</a:t>
            </a:r>
          </a:p>
          <a:p>
            <a:r>
              <a:rPr lang="en-US" dirty="0" smtClean="0"/>
              <a:t>  - It created the Trade Dollar for use in international commerce</a:t>
            </a:r>
          </a:p>
          <a:p>
            <a:r>
              <a:rPr lang="en-US" dirty="0"/>
              <a:t> </a:t>
            </a:r>
            <a:r>
              <a:rPr lang="en-US" dirty="0" smtClean="0"/>
              <a:t> - It abolished the 2-cent piece, the silver 3cent piece, and the silver dollar</a:t>
            </a:r>
          </a:p>
          <a:p>
            <a:r>
              <a:rPr lang="en-US" dirty="0"/>
              <a:t> </a:t>
            </a:r>
            <a:r>
              <a:rPr lang="en-US" dirty="0" smtClean="0"/>
              <a:t> - But it was the abolishing of the silver Half Dime that set the stage for the creation of the Twenty-cent piece</a:t>
            </a:r>
          </a:p>
        </p:txBody>
      </p:sp>
    </p:spTree>
    <p:extLst>
      <p:ext uri="{BB962C8B-B14F-4D97-AF65-F5344CB8AC3E}">
        <p14:creationId xmlns:p14="http://schemas.microsoft.com/office/powerpoint/2010/main" val="3939694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017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9196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comprehensive reference for 20-cent pieces is a book, published in 2014, Double Dimes – The United States Twenty Cent Piece.  With 179 pages, and 400 photos, it covers all known die marriages, along with the history and public reaction of the series, errors, exonumia, and pretty much everything you want to know about this short-lived series.</a:t>
            </a:r>
          </a:p>
          <a:p>
            <a:r>
              <a:rPr lang="en-US" dirty="0" smtClean="0"/>
              <a:t>There is a web edition of the book, completely free of charge, at www.doubledimes.com.   The website has he complete content of the book.</a:t>
            </a:r>
            <a:endParaRPr lang="en-US" dirty="0"/>
          </a:p>
        </p:txBody>
      </p:sp>
    </p:spTree>
    <p:extLst>
      <p:ext uri="{BB962C8B-B14F-4D97-AF65-F5344CB8AC3E}">
        <p14:creationId xmlns:p14="http://schemas.microsoft.com/office/powerpoint/2010/main" val="2635246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dirty="0" smtClean="0"/>
              <a:t>This photo shows what the authors called the Double Dime Summit, held during the summer of 2013.  The authors collated their individual research, cataloged die marriages and emission sequence.</a:t>
            </a:r>
          </a:p>
          <a:p>
            <a:pPr eaLnBrk="1" hangingPunct="1"/>
            <a:r>
              <a:rPr lang="en-US" dirty="0" smtClean="0"/>
              <a:t>Over the course of 7 days, the authors completely immersed themselves in double dimes, with more than 650 examples available to combine their knowledge into a single set, and confirm their findings.</a:t>
            </a:r>
          </a:p>
          <a:p>
            <a:pPr eaLnBrk="1" hangingPunct="1"/>
            <a:r>
              <a:rPr lang="en-US" dirty="0" smtClean="0"/>
              <a:t>It’s possible that there haven’t been that many double dimes together in one place since they left the mint!</a:t>
            </a:r>
          </a:p>
        </p:txBody>
      </p:sp>
    </p:spTree>
    <p:extLst>
      <p:ext uri="{BB962C8B-B14F-4D97-AF65-F5344CB8AC3E}">
        <p14:creationId xmlns:p14="http://schemas.microsoft.com/office/powerpoint/2010/main" val="270159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 summarize, 20-cent pieces were a creation of politics, and were a fiasco from the beginning,  It’s demise after a short time was inevitable.</a:t>
            </a:r>
          </a:p>
          <a:p>
            <a:pPr eaLnBrk="1" hangingPunct="1"/>
            <a:r>
              <a:rPr lang="en-US" dirty="0" smtClean="0"/>
              <a:t>Because of that, they form a curious piece of our coinage history.</a:t>
            </a:r>
          </a:p>
          <a:p>
            <a:pPr eaLnBrk="1" hangingPunct="1"/>
            <a:r>
              <a:rPr lang="en-US" dirty="0" smtClean="0"/>
              <a:t>While this short series is usually neglected and overlooked by collectors, it is best known for one of the legendary rarities in all of U.S. coinage.</a:t>
            </a:r>
          </a:p>
          <a:p>
            <a:pPr eaLnBrk="1" hangingPunct="1"/>
            <a:r>
              <a:rPr lang="en-US" dirty="0" smtClean="0"/>
              <a:t>For those who strive for a complete set of all regular issues, there are just six coins needed, and all of them are obtainable, and none of them are complete budget-busters.</a:t>
            </a:r>
          </a:p>
          <a:p>
            <a:pPr eaLnBrk="1" hangingPunct="1"/>
            <a:r>
              <a:rPr lang="en-US" dirty="0" smtClean="0"/>
              <a:t>Even a complete Die Marriage set consists of just 27 coins, which is very manageable to the variety collector.  While representing a good challenge, the coins are out there to find, because few people </a:t>
            </a:r>
            <a:r>
              <a:rPr lang="en-US" dirty="0"/>
              <a:t>are looking for them </a:t>
            </a:r>
            <a:r>
              <a:rPr lang="en-US" dirty="0" smtClean="0"/>
              <a:t>(so far).</a:t>
            </a:r>
          </a:p>
          <a:p>
            <a:pPr eaLnBrk="1" hangingPunct="1"/>
            <a:r>
              <a:rPr lang="en-US" dirty="0" smtClean="0"/>
              <a:t>There is finally a good reference to help you out</a:t>
            </a:r>
          </a:p>
          <a:p>
            <a:pPr eaLnBrk="1" hangingPunct="1"/>
            <a:r>
              <a:rPr lang="en-US" dirty="0" smtClean="0"/>
              <a:t>And the twenty-cent dies discovered buried next to the Carson City Mint played an interesting role, in that there was finally a match between one of the dies and the physical coin that was struck by it.</a:t>
            </a:r>
          </a:p>
        </p:txBody>
      </p:sp>
    </p:spTree>
    <p:extLst>
      <p:ext uri="{BB962C8B-B14F-4D97-AF65-F5344CB8AC3E}">
        <p14:creationId xmlns:p14="http://schemas.microsoft.com/office/powerpoint/2010/main" val="2224228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 summarize, 20-cent pieces were a creation of politics, and were a fiasco from the beginning,  It’s demise after a short time was inevitable.</a:t>
            </a:r>
          </a:p>
          <a:p>
            <a:pPr eaLnBrk="1" hangingPunct="1"/>
            <a:r>
              <a:rPr lang="en-US" dirty="0" smtClean="0"/>
              <a:t>Because of that, they form a curious piece of our coinage history.</a:t>
            </a:r>
          </a:p>
          <a:p>
            <a:pPr eaLnBrk="1" hangingPunct="1"/>
            <a:r>
              <a:rPr lang="en-US" dirty="0" smtClean="0"/>
              <a:t>While this short series is usually neglected and overlooked by collectors, it is best known for one of the legendary rarities in all of U.S. coinage.</a:t>
            </a:r>
          </a:p>
          <a:p>
            <a:pPr eaLnBrk="1" hangingPunct="1"/>
            <a:r>
              <a:rPr lang="en-US" dirty="0" smtClean="0"/>
              <a:t>For those who strive for a complete set of all regular issues, there are just six coins needed, and all of them are obtainable, and none of them are complete budget-busters.</a:t>
            </a:r>
          </a:p>
          <a:p>
            <a:pPr eaLnBrk="1" hangingPunct="1"/>
            <a:r>
              <a:rPr lang="en-US" dirty="0" smtClean="0"/>
              <a:t>Even a complete Die Marriage set consists of just 27 coins, which is very manageable to the variety collector.  While representing a good challenge, the coins are out there to find, because few people </a:t>
            </a:r>
            <a:r>
              <a:rPr lang="en-US" dirty="0"/>
              <a:t>are looking for them </a:t>
            </a:r>
            <a:r>
              <a:rPr lang="en-US" dirty="0" smtClean="0"/>
              <a:t>(so far).</a:t>
            </a:r>
          </a:p>
          <a:p>
            <a:pPr eaLnBrk="1" hangingPunct="1"/>
            <a:r>
              <a:rPr lang="en-US" dirty="0" smtClean="0"/>
              <a:t>There is finally a good reference to help you out</a:t>
            </a:r>
          </a:p>
          <a:p>
            <a:pPr eaLnBrk="1" hangingPunct="1"/>
            <a:r>
              <a:rPr lang="en-US" dirty="0" smtClean="0"/>
              <a:t>And the twenty-cent dies discovered buried next to the Carson City Mint played an interesting role, in that there was finally a match between one of the dies and the physical coin that was struck by it.</a:t>
            </a:r>
          </a:p>
        </p:txBody>
      </p:sp>
    </p:spTree>
    <p:extLst>
      <p:ext uri="{BB962C8B-B14F-4D97-AF65-F5344CB8AC3E}">
        <p14:creationId xmlns:p14="http://schemas.microsoft.com/office/powerpoint/2010/main" val="2138946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LSCC has been a vibrant club for more than 40 years, when </a:t>
            </a:r>
            <a:r>
              <a:rPr lang="en-US" dirty="0" err="1" smtClean="0"/>
              <a:t>Kam</a:t>
            </a:r>
            <a:r>
              <a:rPr lang="en-US" dirty="0" smtClean="0"/>
              <a:t> </a:t>
            </a:r>
            <a:r>
              <a:rPr lang="en-US" dirty="0" err="1" smtClean="0"/>
              <a:t>Ahwash</a:t>
            </a:r>
            <a:r>
              <a:rPr lang="en-US" dirty="0" smtClean="0"/>
              <a:t> and a few other collectors and dealers of Liberty Seated coinage realized the need for a specialty club to educate the collectors of the rich series of Liberty Seated coinage.  </a:t>
            </a:r>
          </a:p>
          <a:p>
            <a:r>
              <a:rPr lang="en-US" dirty="0" smtClean="0"/>
              <a:t>Today, the LSCC has well over 600 members all over the country.  Members include a wide range, including the recognized experts in the different series, beginning collectors, and everything in between.  And the experts are only too happy to share their knowledge with others.  If one thing sets the LSCC apart, it is a very welcoming organization.  </a:t>
            </a:r>
          </a:p>
          <a:p>
            <a:r>
              <a:rPr lang="en-US" dirty="0" smtClean="0"/>
              <a:t>The LSCC provides its members research information, a formal education program, meetings and social events all over the country.  We currently have about 20 meetings and social events annually, mostly at regional coin shows.</a:t>
            </a:r>
          </a:p>
          <a:p>
            <a:r>
              <a:rPr lang="en-US" dirty="0" smtClean="0"/>
              <a:t>Dues are $20 per year</a:t>
            </a:r>
          </a:p>
          <a:p>
            <a:r>
              <a:rPr lang="en-US" dirty="0" smtClean="0"/>
              <a:t>Our officers for 2014-2015 include President Gerry Fortin, VP Len </a:t>
            </a:r>
            <a:r>
              <a:rPr lang="en-US" dirty="0" err="1" smtClean="0"/>
              <a:t>Augsburger</a:t>
            </a:r>
            <a:r>
              <a:rPr lang="en-US" dirty="0" smtClean="0"/>
              <a:t>, and Secretary/Treasurer Craig </a:t>
            </a:r>
            <a:r>
              <a:rPr lang="en-US" dirty="0" err="1" smtClean="0"/>
              <a:t>Eberhart</a:t>
            </a:r>
            <a:r>
              <a:rPr lang="en-US" dirty="0" smtClean="0"/>
              <a:t>.  Our Publications Editor is Bill </a:t>
            </a:r>
            <a:r>
              <a:rPr lang="en-US" dirty="0" err="1" smtClean="0"/>
              <a:t>Bugert</a:t>
            </a:r>
            <a:r>
              <a:rPr lang="en-US" dirty="0" smtClean="0"/>
              <a:t>, who publishes two award-winning publications:  </a:t>
            </a:r>
            <a:r>
              <a:rPr lang="en-US" i="1" dirty="0" smtClean="0"/>
              <a:t>The Gobrecht Journal, </a:t>
            </a:r>
            <a:r>
              <a:rPr lang="en-US" dirty="0" smtClean="0"/>
              <a:t>and the monthly</a:t>
            </a:r>
            <a:r>
              <a:rPr lang="en-US" i="1" dirty="0" smtClean="0"/>
              <a:t> </a:t>
            </a:r>
            <a:r>
              <a:rPr lang="en-US" dirty="0" smtClean="0"/>
              <a:t>electronic</a:t>
            </a:r>
            <a:r>
              <a:rPr lang="en-US" i="1" dirty="0" smtClean="0"/>
              <a:t> E-Gobrecht</a:t>
            </a:r>
            <a:r>
              <a:rPr lang="en-US" dirty="0" smtClean="0"/>
              <a:t>.</a:t>
            </a:r>
            <a:endParaRPr lang="en-US" dirty="0"/>
          </a:p>
        </p:txBody>
      </p:sp>
    </p:spTree>
    <p:extLst>
      <p:ext uri="{BB962C8B-B14F-4D97-AF65-F5344CB8AC3E}">
        <p14:creationId xmlns:p14="http://schemas.microsoft.com/office/powerpoint/2010/main" val="537237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publication is </a:t>
            </a:r>
            <a:r>
              <a:rPr lang="en-US" i="1" dirty="0" smtClean="0"/>
              <a:t>The Gobrecht Journal</a:t>
            </a:r>
            <a:r>
              <a:rPr lang="en-US" dirty="0" smtClean="0"/>
              <a:t>.  3 issues are published each year, and includes most of the research articles written by members, along with anecdotes and collecting notes.  Beginning in November 2014, the </a:t>
            </a:r>
            <a:r>
              <a:rPr lang="en-US" i="1" dirty="0" smtClean="0"/>
              <a:t>Gobrecht Journal</a:t>
            </a:r>
            <a:r>
              <a:rPr lang="en-US" dirty="0" smtClean="0"/>
              <a:t> is an all-color publication.</a:t>
            </a:r>
          </a:p>
          <a:p>
            <a:r>
              <a:rPr lang="en-US" dirty="0" smtClean="0"/>
              <a:t>The monthly </a:t>
            </a:r>
            <a:r>
              <a:rPr lang="en-US" i="1" dirty="0" smtClean="0"/>
              <a:t>E-Gobrecht</a:t>
            </a:r>
            <a:r>
              <a:rPr lang="en-US" dirty="0" smtClean="0"/>
              <a:t> is available by email or download from our website, </a:t>
            </a:r>
            <a:r>
              <a:rPr lang="en-US" b="1" i="1" dirty="0" err="1" smtClean="0"/>
              <a:t>lsccweb</a:t>
            </a:r>
            <a:r>
              <a:rPr lang="en-US" sz="100" b="1" i="1" dirty="0"/>
              <a:t> </a:t>
            </a:r>
            <a:r>
              <a:rPr lang="en-US" b="1" i="1" dirty="0" smtClean="0"/>
              <a:t>.org</a:t>
            </a:r>
            <a:r>
              <a:rPr lang="en-US" dirty="0" smtClean="0"/>
              <a:t>.  The </a:t>
            </a:r>
            <a:r>
              <a:rPr lang="en-US" i="1" dirty="0" smtClean="0"/>
              <a:t>E-Gobrecht</a:t>
            </a:r>
            <a:r>
              <a:rPr lang="en-US" dirty="0" smtClean="0"/>
              <a:t> contains more time-sensitive items, such as club news, auction results, discovery announcements, and a few monthly columns.</a:t>
            </a:r>
          </a:p>
          <a:p>
            <a:r>
              <a:rPr lang="en-US" dirty="0" smtClean="0"/>
              <a:t>An archive of past issues, for more than 10 years, is also available from the LSCC website.</a:t>
            </a:r>
          </a:p>
          <a:p>
            <a:r>
              <a:rPr lang="en-US" dirty="0" smtClean="0"/>
              <a:t>If you are not receiving the </a:t>
            </a:r>
            <a:r>
              <a:rPr lang="en-US" i="1" dirty="0" smtClean="0"/>
              <a:t>E-Gobrecht</a:t>
            </a:r>
            <a:r>
              <a:rPr lang="en-US" dirty="0" smtClean="0"/>
              <a:t> and you would like to, just give us your email address and we’ll take care of that for you.</a:t>
            </a:r>
            <a:endParaRPr lang="en-US" dirty="0"/>
          </a:p>
        </p:txBody>
      </p:sp>
    </p:spTree>
    <p:extLst>
      <p:ext uri="{BB962C8B-B14F-4D97-AF65-F5344CB8AC3E}">
        <p14:creationId xmlns:p14="http://schemas.microsoft.com/office/powerpoint/2010/main" val="3962824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a:t>
            </a:r>
            <a:endParaRPr lang="en-US" dirty="0"/>
          </a:p>
        </p:txBody>
      </p:sp>
    </p:spTree>
    <p:extLst>
      <p:ext uri="{BB962C8B-B14F-4D97-AF65-F5344CB8AC3E}">
        <p14:creationId xmlns:p14="http://schemas.microsoft.com/office/powerpoint/2010/main" val="214803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592667" y="4416425"/>
            <a:ext cx="5808133"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Why was the double dime created?   There are actually two different answers: </a:t>
            </a:r>
          </a:p>
          <a:p>
            <a:pPr eaLnBrk="1" hangingPunct="1"/>
            <a:r>
              <a:rPr lang="en-US" dirty="0"/>
              <a:t> </a:t>
            </a:r>
            <a:r>
              <a:rPr lang="en-US" dirty="0" smtClean="0"/>
              <a:t>  - there is the excuse that was provided to justify the new denomination</a:t>
            </a:r>
          </a:p>
          <a:p>
            <a:pPr eaLnBrk="1" hangingPunct="1"/>
            <a:r>
              <a:rPr lang="en-US" dirty="0"/>
              <a:t> </a:t>
            </a:r>
            <a:r>
              <a:rPr lang="en-US" dirty="0" smtClean="0"/>
              <a:t>  - and there is the real reason, and they are not necessarily the same</a:t>
            </a:r>
          </a:p>
          <a:p>
            <a:pPr eaLnBrk="1" hangingPunct="1"/>
            <a:r>
              <a:rPr lang="en-US" dirty="0" smtClean="0"/>
              <a:t>Both involve a man by the name of John Percival Jones, the junior Senator from Nevada, known as the “Nevada Commoner.”</a:t>
            </a:r>
          </a:p>
          <a:p>
            <a:pPr eaLnBrk="1" hangingPunct="1"/>
            <a:r>
              <a:rPr lang="en-US" dirty="0" smtClean="0"/>
              <a:t>The excuse was that with the 1873 elimination of the Half Dime, which circulated widely out west, there was a shortage of small change.  Since nickel 5-cent coins were not used there, nor made there, a big short-changing problem occurred.  </a:t>
            </a:r>
          </a:p>
          <a:p>
            <a:pPr eaLnBrk="1" hangingPunct="1"/>
            <a:r>
              <a:rPr lang="en-US" dirty="0" smtClean="0"/>
              <a:t>If a customer was buying a 10-cent item and paid with a Quarter, then possibly they would only get a Dime back in change, resulting in them being short-changed 5 cents.  Thus a 20-cent coin would solve this problem, where a Dime as change would be the proper amount.  Somehow the idea of making more Dimes didn’t come up!</a:t>
            </a:r>
          </a:p>
          <a:p>
            <a:pPr eaLnBrk="1" hangingPunct="1"/>
            <a:r>
              <a:rPr lang="en-US" dirty="0" smtClean="0"/>
              <a:t>The actual reason was that the single largest purchaser of silver bullion in the world was the U.S. Mint, and with the abolishing of the 3-cent silver, half dime, and silver dollar, the only way to sell the Mint more silver was a new denomination.</a:t>
            </a:r>
          </a:p>
          <a:p>
            <a:pPr eaLnBrk="1" hangingPunct="1"/>
            <a:r>
              <a:rPr lang="en-US" dirty="0" smtClean="0"/>
              <a:t>Senator Jones’ supporters were silver mine owners, and even Senator Jones himself had big silver interests of his own!</a:t>
            </a:r>
          </a:p>
          <a:p>
            <a:pPr eaLnBrk="1" hangingPunct="1"/>
            <a:r>
              <a:rPr lang="en-US" dirty="0" smtClean="0"/>
              <a:t>That’s why the 20-cent coin was really created.</a:t>
            </a:r>
          </a:p>
        </p:txBody>
      </p:sp>
    </p:spTree>
    <p:extLst>
      <p:ext uri="{BB962C8B-B14F-4D97-AF65-F5344CB8AC3E}">
        <p14:creationId xmlns:p14="http://schemas.microsoft.com/office/powerpoint/2010/main" val="96653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1874, when there was serious consideration for a new 20-cent coins, Mint Director Henry Linderman, who supported the coin, ordered a series of Patterns be created for potential design decisions.</a:t>
            </a:r>
          </a:p>
          <a:p>
            <a:pPr eaLnBrk="1" hangingPunct="1"/>
            <a:r>
              <a:rPr lang="en-US" dirty="0" smtClean="0"/>
              <a:t>Joseph </a:t>
            </a:r>
            <a:r>
              <a:rPr lang="en-US" dirty="0" err="1" smtClean="0"/>
              <a:t>Bailley</a:t>
            </a:r>
            <a:r>
              <a:rPr lang="en-US" dirty="0" smtClean="0"/>
              <a:t> and Chief Engraver William Barber created a number of designs for the new denomination, some quite artistic and different enough from the Quarter to be easily distinguishable.  </a:t>
            </a:r>
          </a:p>
          <a:p>
            <a:pPr eaLnBrk="1" hangingPunct="1"/>
            <a:r>
              <a:rPr lang="en-US" dirty="0" smtClean="0"/>
              <a:t>If any of these designs had been selected, the coin might have had a decent chance, but we all know what happened.</a:t>
            </a:r>
          </a:p>
          <a:p>
            <a:pPr eaLnBrk="1" hangingPunct="1"/>
            <a:r>
              <a:rPr lang="en-US" dirty="0" smtClean="0"/>
              <a:t>Since Mint policy was for similar designs for different denominations within the same metal class, the classic Liberty Seated design was chosen for the obverse, and Barber’s Eagle motif from his Trade Dollar was ultimately selected.</a:t>
            </a:r>
          </a:p>
        </p:txBody>
      </p:sp>
    </p:spTree>
    <p:extLst>
      <p:ext uri="{BB962C8B-B14F-4D97-AF65-F5344CB8AC3E}">
        <p14:creationId xmlns:p14="http://schemas.microsoft.com/office/powerpoint/2010/main" val="75093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592667" y="4416425"/>
            <a:ext cx="5808133"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smtClean="0"/>
              <a:t>Because the double dime would be close to the size of the quarter, Chief Engraver William Barber and also Superintendent James Pollock knew the design needed to be substantially different than the quarter.  </a:t>
            </a:r>
          </a:p>
          <a:p>
            <a:pPr eaLnBrk="1" hangingPunct="1"/>
            <a:r>
              <a:rPr lang="en-US" sz="2000" dirty="0" smtClean="0"/>
              <a:t>But the Mint Director H.R. Linderman mandated the Liberty Seated/Eagle design.</a:t>
            </a:r>
          </a:p>
          <a:p>
            <a:pPr eaLnBrk="1" hangingPunct="1"/>
            <a:r>
              <a:rPr lang="en-US" sz="2000" dirty="0" smtClean="0"/>
              <a:t>William Barber had to rush a Liberty Seated engraving to meet the coinage schedule</a:t>
            </a:r>
          </a:p>
          <a:p>
            <a:pPr eaLnBrk="1" hangingPunct="1"/>
            <a:r>
              <a:rPr lang="en-US" sz="2000" dirty="0" smtClean="0"/>
              <a:t>The rest is history</a:t>
            </a:r>
            <a:endParaRPr lang="en-US" sz="2000" dirty="0" smtClean="0"/>
          </a:p>
        </p:txBody>
      </p:sp>
    </p:spTree>
    <p:extLst>
      <p:ext uri="{BB962C8B-B14F-4D97-AF65-F5344CB8AC3E}">
        <p14:creationId xmlns:p14="http://schemas.microsoft.com/office/powerpoint/2010/main" val="248823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smtClean="0"/>
              <a:t>The coins themselves were minted for circulation for about a year, beginning in 1875 and into early 1876.  Proofs were made for collectors in 1877 and 1878 before authorization for this coin was revoked.</a:t>
            </a:r>
          </a:p>
          <a:p>
            <a:pPr eaLnBrk="1" hangingPunct="1">
              <a:spcBef>
                <a:spcPct val="0"/>
              </a:spcBef>
            </a:pPr>
            <a:r>
              <a:rPr lang="en-US" i="1" dirty="0" smtClean="0"/>
              <a:t>The twenty-cent piece was, quite simply, the biggest flop in the history of U.S. coinage.  </a:t>
            </a:r>
          </a:p>
          <a:p>
            <a:pPr eaLnBrk="1" hangingPunct="1">
              <a:spcBef>
                <a:spcPct val="0"/>
              </a:spcBef>
            </a:pPr>
            <a:r>
              <a:rPr lang="en-US" i="1" dirty="0" smtClean="0"/>
              <a:t>As to why, one need only look at these photos…  ANIMATION</a:t>
            </a:r>
          </a:p>
          <a:p>
            <a:pPr eaLnBrk="1" hangingPunct="1">
              <a:spcBef>
                <a:spcPct val="0"/>
              </a:spcBef>
            </a:pPr>
            <a:r>
              <a:rPr lang="en-US" i="1" dirty="0" smtClean="0"/>
              <a:t>STEP THROUGH ANIMATION ONE AT A TIME…</a:t>
            </a:r>
          </a:p>
          <a:p>
            <a:pPr eaLnBrk="1" hangingPunct="1">
              <a:spcBef>
                <a:spcPct val="0"/>
              </a:spcBef>
            </a:pPr>
            <a:r>
              <a:rPr lang="en-US" i="1" dirty="0"/>
              <a:t>	</a:t>
            </a:r>
            <a:r>
              <a:rPr lang="en-US" i="1" dirty="0" smtClean="0"/>
              <a:t>Quarter…..</a:t>
            </a:r>
          </a:p>
          <a:p>
            <a:pPr eaLnBrk="1" hangingPunct="1">
              <a:spcBef>
                <a:spcPct val="0"/>
              </a:spcBef>
            </a:pPr>
            <a:r>
              <a:rPr lang="en-US" i="1" dirty="0"/>
              <a:t>	</a:t>
            </a:r>
            <a:r>
              <a:rPr lang="en-US" i="1" dirty="0" smtClean="0"/>
              <a:t>Twenty-cent piece.      [obverse]</a:t>
            </a:r>
          </a:p>
          <a:p>
            <a:pPr eaLnBrk="1" hangingPunct="1">
              <a:spcBef>
                <a:spcPct val="0"/>
              </a:spcBef>
            </a:pPr>
            <a:r>
              <a:rPr lang="en-US" i="1" dirty="0"/>
              <a:t>	</a:t>
            </a:r>
            <a:r>
              <a:rPr lang="en-US" i="1" dirty="0" smtClean="0"/>
              <a:t>Quarter…..</a:t>
            </a:r>
          </a:p>
          <a:p>
            <a:pPr eaLnBrk="1" hangingPunct="1">
              <a:spcBef>
                <a:spcPct val="0"/>
              </a:spcBef>
            </a:pPr>
            <a:r>
              <a:rPr lang="en-US" i="1" dirty="0"/>
              <a:t>	</a:t>
            </a:r>
            <a:r>
              <a:rPr lang="en-US" i="1" dirty="0" smtClean="0"/>
              <a:t>Twenty-cent piece       [reverse]</a:t>
            </a:r>
          </a:p>
          <a:p>
            <a:pPr eaLnBrk="1" hangingPunct="1">
              <a:spcBef>
                <a:spcPct val="0"/>
              </a:spcBef>
            </a:pPr>
            <a:r>
              <a:rPr lang="en-US" i="1" dirty="0" smtClean="0"/>
              <a:t>OK, so the eagle faces the other direction.   </a:t>
            </a:r>
          </a:p>
          <a:p>
            <a:pPr eaLnBrk="1" hangingPunct="1">
              <a:spcBef>
                <a:spcPct val="0"/>
              </a:spcBef>
            </a:pPr>
            <a:r>
              <a:rPr lang="en-US" i="1" dirty="0" smtClean="0"/>
              <a:t>How could anyone confuse these?  People routinely accepted these new coins as the familiar quarter, and found later that they had short-changed themselves five cent.</a:t>
            </a:r>
          </a:p>
          <a:p>
            <a:pPr eaLnBrk="1" hangingPunct="1">
              <a:spcBef>
                <a:spcPct val="0"/>
              </a:spcBef>
            </a:pPr>
            <a:r>
              <a:rPr lang="en-US" i="1" dirty="0" smtClean="0"/>
              <a:t>ANIMATION.</a:t>
            </a:r>
          </a:p>
          <a:p>
            <a:pPr eaLnBrk="1" hangingPunct="1">
              <a:spcBef>
                <a:spcPct val="0"/>
              </a:spcBef>
            </a:pPr>
            <a:r>
              <a:rPr lang="en-US" i="1" dirty="0" smtClean="0"/>
              <a:t>The irony here is that the coin that was, in theory, created to </a:t>
            </a:r>
            <a:r>
              <a:rPr lang="en-US" b="1" i="1" dirty="0" smtClean="0"/>
              <a:t>solve</a:t>
            </a:r>
            <a:r>
              <a:rPr lang="en-US" i="1" dirty="0" smtClean="0"/>
              <a:t> a short-changing problem, actually </a:t>
            </a:r>
            <a:r>
              <a:rPr lang="en-US" b="1" i="1" dirty="0" smtClean="0"/>
              <a:t>created</a:t>
            </a:r>
            <a:r>
              <a:rPr lang="en-US" i="1" dirty="0" smtClean="0"/>
              <a:t> one!</a:t>
            </a:r>
          </a:p>
        </p:txBody>
      </p:sp>
      <p:sp>
        <p:nvSpPr>
          <p:cNvPr id="10244"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D6EB5B-B296-4EF0-8D48-8C39D1C23217}" type="slidenum">
              <a:rPr lang="en-US" i="1">
                <a:latin typeface="Calibri" panose="020F0502020204030204" pitchFamily="34" charset="0"/>
              </a:rPr>
              <a:pPr/>
              <a:t>8</a:t>
            </a:fld>
            <a:endParaRPr lang="en-US" i="1">
              <a:latin typeface="Calibri" panose="020F0502020204030204" pitchFamily="34" charset="0"/>
            </a:endParaRPr>
          </a:p>
        </p:txBody>
      </p:sp>
    </p:spTree>
    <p:extLst>
      <p:ext uri="{BB962C8B-B14F-4D97-AF65-F5344CB8AC3E}">
        <p14:creationId xmlns:p14="http://schemas.microsoft.com/office/powerpoint/2010/main" val="57781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this being a very short series, </a:t>
            </a:r>
            <a:r>
              <a:rPr lang="en-US" dirty="0"/>
              <a:t>t</a:t>
            </a:r>
            <a:r>
              <a:rPr lang="en-US" dirty="0" smtClean="0"/>
              <a:t>here are two notable rarities.</a:t>
            </a:r>
          </a:p>
          <a:p>
            <a:r>
              <a:rPr lang="en-US" dirty="0" smtClean="0"/>
              <a:t>The legendary 1876-CC twenty-cent piece, often spoken about with the likes of the 1804 dollar and 1894-S dime, didn’t start out as an extreme rarity.  10,000 were initially ordered and minted, and while not a hefty mintage, it was respectable.   </a:t>
            </a:r>
          </a:p>
          <a:p>
            <a:r>
              <a:rPr lang="en-US" dirty="0" smtClean="0"/>
              <a:t>However, since several thousand unissued 1875-CC coins were still on-hand, and demand had slowed to a crawl, these new 1876 coins were never released.</a:t>
            </a:r>
          </a:p>
          <a:p>
            <a:r>
              <a:rPr lang="en-US" dirty="0" smtClean="0"/>
              <a:t>However, some of these new coins were purchased as souvenirs, keepsakes for the new year, or perhaps saved by people who believed the denomination wouldn’t last.  Perhaps a couple of coins for assay purposes were also set aside.</a:t>
            </a:r>
          </a:p>
          <a:p>
            <a:r>
              <a:rPr lang="en-US" dirty="0" smtClean="0"/>
              <a:t>Regardless, these are the only coins that left the mint, and in 1877, the Superintendent of the Mint was ordered to melt any twenty-cent pieces still on hand, which included nearly the entire production run of 1876-CC.</a:t>
            </a:r>
          </a:p>
          <a:p>
            <a:r>
              <a:rPr lang="en-US" dirty="0" smtClean="0"/>
              <a:t>As a result, fewer than 20 are known today.</a:t>
            </a:r>
          </a:p>
        </p:txBody>
      </p:sp>
    </p:spTree>
    <p:extLst>
      <p:ext uri="{BB962C8B-B14F-4D97-AF65-F5344CB8AC3E}">
        <p14:creationId xmlns:p14="http://schemas.microsoft.com/office/powerpoint/2010/main" val="416813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100000">
              <a:schemeClr val="bg2">
                <a:lumMod val="40000"/>
                <a:lumOff val="60000"/>
              </a:schemeClr>
            </a:gs>
            <a:gs pos="12000">
              <a:schemeClr val="bg2">
                <a:lumMod val="75000"/>
              </a:schemeClr>
            </a:gs>
            <a:gs pos="55000">
              <a:srgbClr val="87B6E5"/>
            </a:gs>
            <a:gs pos="45000">
              <a:srgbClr val="749EC8"/>
            </a:gs>
            <a:gs pos="37000">
              <a:srgbClr val="456B91"/>
            </a:gs>
            <a:gs pos="27000">
              <a:schemeClr val="bg2">
                <a:lumMod val="75000"/>
              </a:schemeClr>
            </a:gs>
            <a:gs pos="86000">
              <a:schemeClr val="bg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306050" name="Rectangle 2"/>
          <p:cNvSpPr>
            <a:spLocks noChangeArrowheads="1"/>
          </p:cNvSpPr>
          <p:nvPr userDrawn="1"/>
        </p:nvSpPr>
        <p:spPr bwMode="auto">
          <a:xfrm>
            <a:off x="0" y="0"/>
            <a:ext cx="3384550" cy="6858000"/>
          </a:xfrm>
          <a:prstGeom prst="rect">
            <a:avLst/>
          </a:prstGeom>
          <a:solidFill>
            <a:schemeClr val="tx1"/>
          </a:solidFill>
          <a:ln>
            <a:noFill/>
          </a:ln>
          <a:effectLst/>
          <a:extLst>
            <a:ext uri="{91240B29-F687-4F45-9708-019B960494DF}">
              <a14:hiddenLine xmlns:a14="http://schemas.microsoft.com/office/drawing/2010/main" w="25400">
                <a:solidFill>
                  <a:schemeClr val="tx1"/>
                </a:solidFill>
                <a:miter lim="800000"/>
                <a:headEnd/>
                <a:tailEnd type="none" w="lg"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sp>
        <p:nvSpPr>
          <p:cNvPr id="2306051" name="Rectangle 3"/>
          <p:cNvSpPr>
            <a:spLocks noGrp="1" noChangeArrowheads="1"/>
          </p:cNvSpPr>
          <p:nvPr>
            <p:ph type="ctrTitle" sz="quarter"/>
          </p:nvPr>
        </p:nvSpPr>
        <p:spPr>
          <a:xfrm>
            <a:off x="3635375" y="450850"/>
            <a:ext cx="5326063" cy="2795588"/>
          </a:xfrm>
        </p:spPr>
        <p:txBody>
          <a:bodyPr lIns="182880" tIns="91440" rIns="182880" bIns="91440" anchor="t"/>
          <a:lstStyle>
            <a:lvl1pPr>
              <a:defRPr sz="3200" b="1">
                <a:solidFill>
                  <a:schemeClr val="tx1"/>
                </a:solidFill>
              </a:defRPr>
            </a:lvl1pPr>
          </a:lstStyle>
          <a:p>
            <a:pPr lvl="0"/>
            <a:r>
              <a:rPr lang="en-US" noProof="0" smtClean="0"/>
              <a:t>Click to edit Master title style</a:t>
            </a:r>
            <a:endParaRPr lang="en-US" noProof="0" dirty="0" smtClean="0"/>
          </a:p>
        </p:txBody>
      </p:sp>
      <p:sp>
        <p:nvSpPr>
          <p:cNvPr id="2306052" name="Rectangle 4"/>
          <p:cNvSpPr>
            <a:spLocks noGrp="1" noChangeArrowheads="1"/>
          </p:cNvSpPr>
          <p:nvPr>
            <p:ph type="subTitle" sz="quarter" idx="1"/>
          </p:nvPr>
        </p:nvSpPr>
        <p:spPr>
          <a:xfrm>
            <a:off x="3651250" y="3429000"/>
            <a:ext cx="5289550" cy="3125788"/>
          </a:xfrm>
          <a:extLst>
            <a:ext uri="{91240B29-F687-4F45-9708-019B960494DF}">
              <a14:hiddenLine xmlns:a14="http://schemas.microsoft.com/office/drawing/2010/main" w="9525" algn="ctr">
                <a:solidFill>
                  <a:schemeClr val="tx1"/>
                </a:solidFill>
                <a:miter lim="800000"/>
                <a:headEnd/>
                <a:tailEnd/>
              </a14:hiddenLine>
            </a:ext>
          </a:extLst>
        </p:spPr>
        <p:txBody>
          <a:bodyPr lIns="182880" tIns="91440" rIns="182880" bIns="274320" anchor="b"/>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422254250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36550" y="1273175"/>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3"/>
          </p:nvPr>
        </p:nvSpPr>
        <p:spPr>
          <a:xfrm>
            <a:off x="4756150" y="1282700"/>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373183455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gray">
          <a:xfrm>
            <a:off x="8398151"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dirty="0"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282336263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ltGray">
      <p:bgPr>
        <a:gradFill rotWithShape="1">
          <a:gsLst>
            <a:gs pos="20000">
              <a:schemeClr val="bg2">
                <a:lumMod val="75000"/>
              </a:schemeClr>
            </a:gs>
            <a:gs pos="45000">
              <a:schemeClr val="bg2">
                <a:tint val="98000"/>
                <a:satMod val="130000"/>
                <a:shade val="90000"/>
                <a:lumMod val="103000"/>
              </a:schemeClr>
            </a:gs>
            <a:gs pos="74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143000" y="2209800"/>
            <a:ext cx="6858000" cy="2490788"/>
          </a:xfrm>
        </p:spPr>
        <p:txBody>
          <a:bodyPr lIns="182880" tIns="91440" rIns="182880" bIns="91440" anchor="t"/>
          <a:lstStyle>
            <a:lvl1pPr algn="ctr">
              <a:defRPr sz="3600" b="0">
                <a:solidFill>
                  <a:schemeClr val="tx1"/>
                </a:solidFill>
              </a:defRPr>
            </a:lvl1pPr>
          </a:lstStyle>
          <a:p>
            <a:pPr lvl="0"/>
            <a:r>
              <a:rPr lang="en-US" noProof="0" dirty="0" smtClean="0"/>
              <a:t>Click to edit Master trailer style</a:t>
            </a:r>
          </a:p>
        </p:txBody>
      </p:sp>
    </p:spTree>
    <p:extLst>
      <p:ext uri="{BB962C8B-B14F-4D97-AF65-F5344CB8AC3E}">
        <p14:creationId xmlns:p14="http://schemas.microsoft.com/office/powerpoint/2010/main" val="1506622966"/>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ltGray">
      <p:bgPr>
        <a:gradFill flip="none" rotWithShape="1">
          <a:gsLst>
            <a:gs pos="7000">
              <a:srgbClr val="194674"/>
            </a:gs>
            <a:gs pos="29000">
              <a:schemeClr val="bg2">
                <a:lumMod val="40000"/>
                <a:lumOff val="60000"/>
              </a:schemeClr>
            </a:gs>
            <a:gs pos="21000">
              <a:schemeClr val="bg2">
                <a:lumMod val="60000"/>
                <a:lumOff val="40000"/>
              </a:schemeClr>
            </a:gs>
            <a:gs pos="12000">
              <a:srgbClr val="215C97"/>
            </a:gs>
            <a:gs pos="89000">
              <a:schemeClr val="bg2">
                <a:lumMod val="40000"/>
                <a:lumOff val="60000"/>
              </a:schemeClr>
            </a:gs>
            <a:gs pos="98000">
              <a:schemeClr val="bg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243013" y="5596024"/>
            <a:ext cx="6858000" cy="828676"/>
          </a:xfrm>
        </p:spPr>
        <p:txBody>
          <a:bodyPr lIns="182880" tIns="91440" rIns="182880" bIns="91440" anchor="t"/>
          <a:lstStyle>
            <a:lvl1pPr algn="ctr">
              <a:defRPr sz="3600" b="0">
                <a:solidFill>
                  <a:schemeClr val="bg1"/>
                </a:solidFill>
              </a:defRPr>
            </a:lvl1pPr>
          </a:lstStyle>
          <a:p>
            <a:pPr lvl="0"/>
            <a:r>
              <a:rPr lang="en-US" noProof="0" dirty="0" smtClean="0"/>
              <a:t>Click to edit Master trailer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4742" y="2176530"/>
            <a:ext cx="3874542" cy="3200400"/>
          </a:xfrm>
          <a:prstGeom prst="rect">
            <a:avLst/>
          </a:prstGeom>
        </p:spPr>
      </p:pic>
    </p:spTree>
    <p:extLst>
      <p:ext uri="{BB962C8B-B14F-4D97-AF65-F5344CB8AC3E}">
        <p14:creationId xmlns:p14="http://schemas.microsoft.com/office/powerpoint/2010/main" val="623290194"/>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8138" y="195263"/>
            <a:ext cx="7332662" cy="822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273175"/>
            <a:ext cx="4121150" cy="527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73175"/>
            <a:ext cx="4121150" cy="527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8269176" y="6608070"/>
            <a:ext cx="600075" cy="184666"/>
          </a:xfrm>
          <a:prstGeom prst="rect">
            <a:avLst/>
          </a:prstGeom>
          <a:ln/>
        </p:spPr>
        <p:txBody>
          <a:bodyPr/>
          <a:lstStyle>
            <a:lvl1pPr>
              <a:defRPr sz="1200">
                <a:solidFill>
                  <a:schemeClr val="bg1"/>
                </a:solidFill>
              </a:defRPr>
            </a:lvl1pPr>
          </a:lstStyle>
          <a:p>
            <a:pPr>
              <a:defRPr/>
            </a:pPr>
            <a:r>
              <a:rPr lang="en-US" dirty="0" smtClean="0"/>
              <a:t>Page </a:t>
            </a:r>
            <a:fld id="{4187DB2A-0C0B-4437-97AD-3458CEB75309}" type="slidenum">
              <a:rPr lang="en-US" smtClean="0"/>
              <a:pPr>
                <a:defRPr/>
              </a:pPr>
              <a:t>‹#›</a:t>
            </a:fld>
            <a:endParaRPr lang="en-US" dirty="0"/>
          </a:p>
        </p:txBody>
      </p:sp>
      <p:sp>
        <p:nvSpPr>
          <p:cNvPr id="6" name="Rectangle 7"/>
          <p:cNvSpPr>
            <a:spLocks noGrp="1" noChangeArrowheads="1"/>
          </p:cNvSpPr>
          <p:nvPr>
            <p:ph type="dt" sz="quarter" idx="11"/>
          </p:nvPr>
        </p:nvSpPr>
        <p:spPr>
          <a:xfrm>
            <a:off x="244475" y="6667500"/>
            <a:ext cx="1108075" cy="122238"/>
          </a:xfrm>
          <a:prstGeom prst="rect">
            <a:avLst/>
          </a:prstGeom>
          <a:ln/>
        </p:spPr>
        <p:txBody>
          <a:bodyPr/>
          <a:lstStyle>
            <a:lvl1pPr>
              <a:defRPr/>
            </a:lvl1pPr>
          </a:lstStyle>
          <a:p>
            <a:pPr>
              <a:defRPr/>
            </a:pPr>
            <a:r>
              <a:rPr lang="en-US"/>
              <a:t>November 2003</a:t>
            </a:r>
          </a:p>
        </p:txBody>
      </p:sp>
      <p:sp>
        <p:nvSpPr>
          <p:cNvPr id="7" name="Rectangle 8"/>
          <p:cNvSpPr>
            <a:spLocks noGrp="1" noChangeArrowheads="1"/>
          </p:cNvSpPr>
          <p:nvPr>
            <p:ph type="ftr" sz="quarter" idx="12"/>
          </p:nvPr>
        </p:nvSpPr>
        <p:spPr>
          <a:xfrm>
            <a:off x="1555750" y="6657975"/>
            <a:ext cx="6022975" cy="122238"/>
          </a:xfrm>
          <a:prstGeom prst="rect">
            <a:avLst/>
          </a:prstGeom>
          <a:ln/>
        </p:spPr>
        <p:txBody>
          <a:bodyPr/>
          <a:lstStyle>
            <a:lvl1pPr>
              <a:defRPr/>
            </a:lvl1pPr>
          </a:lstStyle>
          <a:p>
            <a:pPr>
              <a:defRPr/>
            </a:pPr>
            <a:r>
              <a:rPr lang="en-US"/>
              <a:t>      </a:t>
            </a:r>
          </a:p>
        </p:txBody>
      </p:sp>
    </p:spTree>
    <p:extLst>
      <p:ext uri="{BB962C8B-B14F-4D97-AF65-F5344CB8AC3E}">
        <p14:creationId xmlns:p14="http://schemas.microsoft.com/office/powerpoint/2010/main" val="111901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5026" name="Rectangle 2"/>
          <p:cNvSpPr>
            <a:spLocks noChangeArrowheads="1"/>
          </p:cNvSpPr>
          <p:nvPr/>
        </p:nvSpPr>
        <p:spPr bwMode="ltGray">
          <a:xfrm flipV="1">
            <a:off x="0" y="1093786"/>
            <a:ext cx="9144000" cy="112714"/>
          </a:xfrm>
          <a:prstGeom prst="rect">
            <a:avLst/>
          </a:prstGeom>
          <a:solidFill>
            <a:schemeClr val="bg1">
              <a:lumMod val="75000"/>
            </a:schemeClr>
          </a:solidFill>
          <a:ln>
            <a:noFill/>
          </a:ln>
          <a:effectLst/>
          <a:extLst/>
        </p:spPr>
        <p:txBody>
          <a:bodyPr wrap="none" lIns="0" tIns="0" rIns="0" bIns="0" anchor="ctr"/>
          <a:lstStyle/>
          <a:p>
            <a:endParaRPr lang="en-US"/>
          </a:p>
        </p:txBody>
      </p:sp>
      <p:sp>
        <p:nvSpPr>
          <p:cNvPr id="2305027" name="Rectangle 3"/>
          <p:cNvSpPr>
            <a:spLocks noGrp="1" noChangeArrowheads="1"/>
          </p:cNvSpPr>
          <p:nvPr>
            <p:ph type="title"/>
          </p:nvPr>
        </p:nvSpPr>
        <p:spPr bwMode="black">
          <a:xfrm>
            <a:off x="338138" y="195263"/>
            <a:ext cx="7332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2305028" name="Rectangle 4"/>
          <p:cNvSpPr>
            <a:spLocks noGrp="1" noChangeArrowheads="1"/>
          </p:cNvSpPr>
          <p:nvPr>
            <p:ph type="body" idx="1"/>
          </p:nvPr>
        </p:nvSpPr>
        <p:spPr bwMode="black">
          <a:xfrm>
            <a:off x="336550" y="1273175"/>
            <a:ext cx="8394700" cy="527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7"/>
          <p:cNvSpPr txBox="1">
            <a:spLocks noChangeArrowheads="1"/>
          </p:cNvSpPr>
          <p:nvPr userDrawn="1"/>
        </p:nvSpPr>
        <p:spPr bwMode="gray">
          <a:xfrm>
            <a:off x="152400" y="6585858"/>
            <a:ext cx="3429000" cy="215444"/>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algn="l" rtl="0" eaLnBrk="0" fontAlgn="base" hangingPunct="0">
              <a:spcBef>
                <a:spcPct val="0"/>
              </a:spcBef>
              <a:spcAft>
                <a:spcPct val="0"/>
              </a:spcAft>
              <a:defRPr sz="1200" kern="1200">
                <a:solidFill>
                  <a:schemeClr val="bg1">
                    <a:lumMod val="75000"/>
                  </a:schemeClr>
                </a:solidFill>
                <a:latin typeface="+mn-lt"/>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a:lstStyle>
          <a:p>
            <a:pPr algn="l"/>
            <a:r>
              <a:rPr lang="en-US" sz="1400" b="1" dirty="0" smtClean="0"/>
              <a:t>Liberty Seated</a:t>
            </a:r>
            <a:r>
              <a:rPr lang="en-US" sz="1400" b="1" baseline="0" dirty="0" smtClean="0"/>
              <a:t> Collectors Club</a:t>
            </a:r>
            <a:endParaRPr lang="en-US" sz="1400" b="1" dirty="0"/>
          </a:p>
        </p:txBody>
      </p:sp>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70936" y="38293"/>
            <a:ext cx="1273064" cy="1051560"/>
          </a:xfrm>
          <a:prstGeom prst="rect">
            <a:avLst/>
          </a:prstGeom>
        </p:spPr>
      </p:pic>
    </p:spTree>
  </p:cSld>
  <p:clrMap bg1="dk2" tx1="lt1" bg2="dk1" tx2="lt2" accent1="accent1" accent2="accent2" accent3="accent3" accent4="accent4" accent5="accent5" accent6="accent6" hlink="hlink" folHlink="folHlink"/>
  <p:sldLayoutIdLst>
    <p:sldLayoutId id="2147483655" r:id="rId1"/>
    <p:sldLayoutId id="2147483666" r:id="rId2"/>
    <p:sldLayoutId id="2147483672" r:id="rId3"/>
    <p:sldLayoutId id="2147483671" r:id="rId4"/>
    <p:sldLayoutId id="2147483673" r:id="rId5"/>
    <p:sldLayoutId id="2147483674" r:id="rId6"/>
    <p:sldLayoutId id="2147483675" r:id="rId7"/>
  </p:sldLayoutIdLst>
  <p:transition/>
  <p:timing>
    <p:tnLst>
      <p:par>
        <p:cTn id="1" dur="indefinite" restart="never" nodeType="tmRoot"/>
      </p:par>
    </p:tnLst>
  </p:timing>
  <p:hf hdr="0" ftr="0"/>
  <p:txStyles>
    <p:titleStyle>
      <a:lvl1pPr algn="l" rtl="0" eaLnBrk="1" fontAlgn="base" hangingPunct="1">
        <a:spcBef>
          <a:spcPct val="0"/>
        </a:spcBef>
        <a:spcAft>
          <a:spcPct val="0"/>
        </a:spcAft>
        <a:defRPr sz="3200" b="1" kern="1200">
          <a:solidFill>
            <a:schemeClr val="bg1">
              <a:lumMod val="75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p:titleStyle>
    <p:body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mn-lt"/>
          <a:ea typeface="+mn-ea"/>
          <a:cs typeface="+mn-cs"/>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mn-lt"/>
          <a:ea typeface="+mn-ea"/>
          <a:cs typeface="+mn-cs"/>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mn-lt"/>
          <a:ea typeface="+mn-ea"/>
          <a:cs typeface="+mn-cs"/>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kern="1200">
          <a:solidFill>
            <a:schemeClr val="tx1"/>
          </a:solidFill>
          <a:latin typeface="+mn-lt"/>
          <a:ea typeface="+mn-ea"/>
          <a:cs typeface="+mn-cs"/>
        </a:defRPr>
      </a:lvl4pPr>
      <a:lvl5pPr marL="1933575" indent="-220663" algn="l" defTabSz="742950" rtl="0" eaLnBrk="1" fontAlgn="base" hangingPunct="1">
        <a:lnSpc>
          <a:spcPct val="95000"/>
        </a:lnSpc>
        <a:spcBef>
          <a:spcPct val="10000"/>
        </a:spcBef>
        <a:spcAft>
          <a:spcPct val="3000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2.jp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jpg"/><Relationship Id="rId7"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10" Type="http://schemas.microsoft.com/office/2007/relationships/hdphoto" Target="../media/hdphoto10.wdp"/><Relationship Id="rId4" Type="http://schemas.openxmlformats.org/officeDocument/2006/relationships/image" Target="../media/image38.jp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5.png"/><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9.emf"/><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8.tif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Grp="1" noChangeArrowheads="1"/>
          </p:cNvSpPr>
          <p:nvPr>
            <p:ph type="ctrTitle"/>
          </p:nvPr>
        </p:nvSpPr>
        <p:spPr>
          <a:xfrm>
            <a:off x="3510117" y="357957"/>
            <a:ext cx="5430684" cy="2664823"/>
          </a:xfrm>
          <a:noFill/>
        </p:spPr>
        <p:txBody>
          <a:bodyPr/>
          <a:lstStyle/>
          <a:p>
            <a:pPr eaLnBrk="1" hangingPunct="1"/>
            <a:r>
              <a:rPr lang="en-US" sz="3600" dirty="0" smtClean="0"/>
              <a:t>Double Dimes – and the Amazing Discovery at the Carson City Mint</a:t>
            </a:r>
            <a:br>
              <a:rPr lang="en-US" sz="3600" dirty="0" smtClean="0"/>
            </a:br>
            <a:endParaRPr lang="en-US" sz="2000" dirty="0" smtClean="0"/>
          </a:p>
        </p:txBody>
      </p:sp>
      <p:sp>
        <p:nvSpPr>
          <p:cNvPr id="5123" name="Rectangle 11"/>
          <p:cNvSpPr>
            <a:spLocks noGrp="1" noChangeArrowheads="1"/>
          </p:cNvSpPr>
          <p:nvPr>
            <p:ph type="subTitle" idx="1"/>
          </p:nvPr>
        </p:nvSpPr>
        <p:spPr>
          <a:xfrm>
            <a:off x="3318741" y="4508938"/>
            <a:ext cx="3289877" cy="2349062"/>
          </a:xfrm>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pPr defTabSz="914400" eaLnBrk="1" hangingPunct="1"/>
            <a:endParaRPr lang="en-US" sz="1000" dirty="0"/>
          </a:p>
          <a:p>
            <a:pPr defTabSz="914400" eaLnBrk="1" hangingPunct="1"/>
            <a:r>
              <a:rPr lang="en-US" dirty="0" smtClean="0"/>
              <a:t>John Frost</a:t>
            </a:r>
          </a:p>
          <a:p>
            <a:pPr defTabSz="914400" eaLnBrk="1" hangingPunct="1"/>
            <a:r>
              <a:rPr lang="en-US" dirty="0" smtClean="0"/>
              <a:t>Director of Education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33" y="516430"/>
            <a:ext cx="2136601" cy="215011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039" y="3022780"/>
            <a:ext cx="2150112" cy="21501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773" y="4393389"/>
            <a:ext cx="2743200" cy="2265903"/>
          </a:xfrm>
          <a:prstGeom prst="rect">
            <a:avLst/>
          </a:prstGeom>
        </p:spPr>
      </p:pic>
    </p:spTree>
    <p:extLst>
      <p:ext uri="{BB962C8B-B14F-4D97-AF65-F5344CB8AC3E}">
        <p14:creationId xmlns:p14="http://schemas.microsoft.com/office/powerpoint/2010/main" val="249926542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7" y="200332"/>
            <a:ext cx="8079581" cy="878681"/>
          </a:xfrm>
        </p:spPr>
        <p:txBody>
          <a:bodyPr/>
          <a:lstStyle/>
          <a:p>
            <a:pPr eaLnBrk="1" fontAlgn="auto" hangingPunct="1">
              <a:lnSpc>
                <a:spcPct val="90000"/>
              </a:lnSpc>
              <a:spcAft>
                <a:spcPts val="0"/>
              </a:spcAft>
              <a:defRPr/>
            </a:pPr>
            <a:r>
              <a:rPr lang="en-US" dirty="0" smtClean="0"/>
              <a:t>The legendary 1876-CC</a:t>
            </a:r>
            <a:br>
              <a:rPr lang="en-US" dirty="0" smtClean="0"/>
            </a:br>
            <a:r>
              <a:rPr lang="en-US" dirty="0" smtClean="0"/>
              <a:t>Circulated examples prohibitively rare</a:t>
            </a:r>
            <a:endParaRPr lang="en-US" dirty="0"/>
          </a:p>
        </p:txBody>
      </p:sp>
      <p:sp>
        <p:nvSpPr>
          <p:cNvPr id="11268" name="Content Placeholder 2"/>
          <p:cNvSpPr>
            <a:spLocks noGrp="1"/>
          </p:cNvSpPr>
          <p:nvPr>
            <p:ph idx="1"/>
          </p:nvPr>
        </p:nvSpPr>
        <p:spPr>
          <a:xfrm>
            <a:off x="336166" y="1270256"/>
            <a:ext cx="8223272" cy="5335238"/>
          </a:xfrm>
        </p:spPr>
        <p:txBody>
          <a:bodyPr/>
          <a:lstStyle/>
          <a:p>
            <a:pPr eaLnBrk="1" hangingPunct="1">
              <a:buFont typeface="Arial" panose="020B0604020202020204" pitchFamily="34" charset="0"/>
              <a:buChar char="•"/>
            </a:pPr>
            <a:r>
              <a:rPr lang="en-US" dirty="0" smtClean="0">
                <a:solidFill>
                  <a:srgbClr val="080808"/>
                </a:solidFill>
              </a:rPr>
              <a:t>Just 3 known circulated examples</a:t>
            </a:r>
          </a:p>
          <a:p>
            <a:pPr eaLnBrk="1" hangingPunct="1">
              <a:buFont typeface="Arial" panose="020B0604020202020204" pitchFamily="34" charset="0"/>
              <a:buChar char="•"/>
            </a:pPr>
            <a:r>
              <a:rPr lang="en-US" dirty="0" smtClean="0">
                <a:solidFill>
                  <a:srgbClr val="080808"/>
                </a:solidFill>
              </a:rPr>
              <a:t>One additional is a non-mint state uncirculated coin</a:t>
            </a: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marL="0" indent="0" eaLnBrk="1" hangingPunct="1">
              <a:buNone/>
            </a:pPr>
            <a:r>
              <a:rPr lang="en-US" sz="2400" b="1" dirty="0" smtClean="0">
                <a:solidFill>
                  <a:srgbClr val="080808"/>
                </a:solidFill>
              </a:rPr>
              <a:t>The E.A. Carson Specimen – XF, scratched and polished</a:t>
            </a:r>
          </a:p>
          <a:p>
            <a:pPr eaLnBrk="1" hangingPunct="1">
              <a:buFont typeface="Arial" panose="020B0604020202020204" pitchFamily="34" charset="0"/>
              <a:buChar char="•"/>
            </a:pPr>
            <a:endParaRPr lang="en-US" sz="2400" dirty="0">
              <a:solidFill>
                <a:srgbClr val="080808"/>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pPr>
            <a:endParaRPr lang="en-US" sz="2400" dirty="0">
              <a:solidFill>
                <a:srgbClr val="080808"/>
              </a:solidFill>
              <a:latin typeface="Arial" panose="020B0604020202020204" pitchFamily="34" charset="0"/>
              <a:cs typeface="Arial" panose="020B0604020202020204" pitchFamily="34" charset="0"/>
            </a:endParaRPr>
          </a:p>
        </p:txBody>
      </p:sp>
      <p:sp>
        <p:nvSpPr>
          <p:cNvPr id="6" name="Rectangle 6"/>
          <p:cNvSpPr>
            <a:spLocks noGrp="1" noChangeArrowheads="1"/>
          </p:cNvSpPr>
          <p:nvPr>
            <p:ph type="sldNum" sz="quarter" idx="4294967295"/>
          </p:nvPr>
        </p:nvSpPr>
        <p:spPr bwMode="gray">
          <a:xfrm>
            <a:off x="8269176" y="6605494"/>
            <a:ext cx="579553"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EB0F0199-7292-4BDD-AAFF-D1F09F019261}" type="slidenum">
              <a:rPr lang="en-US" smtClean="0"/>
              <a:t>10</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50" y="2360121"/>
            <a:ext cx="368047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119" y="2360121"/>
            <a:ext cx="3639358" cy="3657600"/>
          </a:xfrm>
          <a:prstGeom prst="rect">
            <a:avLst/>
          </a:prstGeom>
        </p:spPr>
      </p:pic>
    </p:spTree>
    <p:extLst>
      <p:ext uri="{BB962C8B-B14F-4D97-AF65-F5344CB8AC3E}">
        <p14:creationId xmlns:p14="http://schemas.microsoft.com/office/powerpoint/2010/main" val="67813644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63724"/>
            <a:ext cx="8079581" cy="878681"/>
          </a:xfrm>
        </p:spPr>
        <p:txBody>
          <a:bodyPr/>
          <a:lstStyle/>
          <a:p>
            <a:pPr eaLnBrk="1" fontAlgn="auto" hangingPunct="1">
              <a:spcAft>
                <a:spcPts val="0"/>
              </a:spcAft>
              <a:defRPr/>
            </a:pPr>
            <a:r>
              <a:rPr lang="en-US" dirty="0" smtClean="0"/>
              <a:t>Series at a glance – a short set</a:t>
            </a:r>
            <a:endParaRPr lang="en-US" dirty="0"/>
          </a:p>
        </p:txBody>
      </p:sp>
      <p:sp>
        <p:nvSpPr>
          <p:cNvPr id="5" name="Rectangle 4"/>
          <p:cNvSpPr/>
          <p:nvPr/>
        </p:nvSpPr>
        <p:spPr>
          <a:xfrm>
            <a:off x="701517" y="2180086"/>
            <a:ext cx="7606460" cy="3020615"/>
          </a:xfrm>
          <a:prstGeom prst="rect">
            <a:avLst/>
          </a:prstGeom>
          <a:solidFill>
            <a:schemeClr val="bg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Content Placeholder 2"/>
          <p:cNvSpPr>
            <a:spLocks noGrp="1"/>
          </p:cNvSpPr>
          <p:nvPr>
            <p:ph idx="1"/>
          </p:nvPr>
        </p:nvSpPr>
        <p:spPr>
          <a:xfrm>
            <a:off x="928484" y="1515291"/>
            <a:ext cx="7644015" cy="3247209"/>
          </a:xfrm>
        </p:spPr>
        <p:txBody>
          <a:bodyPr/>
          <a:lstStyle/>
          <a:p>
            <a:pPr marL="0" indent="0" eaLnBrk="1" hangingPunct="1">
              <a:spcBef>
                <a:spcPts val="0"/>
              </a:spcBef>
              <a:spcAft>
                <a:spcPts val="900"/>
              </a:spcAft>
              <a:buNone/>
              <a:defRPr/>
            </a:pPr>
            <a:r>
              <a:rPr lang="en-US" sz="2700" dirty="0">
                <a:solidFill>
                  <a:srgbClr val="080808"/>
                </a:solidFill>
                <a:latin typeface="Arial" panose="020B0604020202020204" pitchFamily="34" charset="0"/>
                <a:cs typeface="Arial" panose="020B0604020202020204" pitchFamily="34" charset="0"/>
              </a:rPr>
              <a:t>The 1876-CC aside, the </a:t>
            </a:r>
            <a:r>
              <a:rPr lang="en-US" sz="2700" dirty="0" smtClean="0">
                <a:solidFill>
                  <a:srgbClr val="080808"/>
                </a:solidFill>
                <a:latin typeface="Arial" panose="020B0604020202020204" pitchFamily="34" charset="0"/>
                <a:cs typeface="Arial" panose="020B0604020202020204" pitchFamily="34" charset="0"/>
              </a:rPr>
              <a:t>series </a:t>
            </a:r>
            <a:r>
              <a:rPr lang="en-US" sz="2700" dirty="0">
                <a:solidFill>
                  <a:srgbClr val="080808"/>
                </a:solidFill>
                <a:latin typeface="Arial" panose="020B0604020202020204" pitchFamily="34" charset="0"/>
                <a:cs typeface="Arial" panose="020B0604020202020204" pitchFamily="34" charset="0"/>
              </a:rPr>
              <a:t>consists of 6 </a:t>
            </a:r>
            <a:r>
              <a:rPr lang="en-US" sz="2700" dirty="0" smtClean="0">
                <a:solidFill>
                  <a:srgbClr val="080808"/>
                </a:solidFill>
                <a:latin typeface="Arial" panose="020B0604020202020204" pitchFamily="34" charset="0"/>
                <a:cs typeface="Arial" panose="020B0604020202020204" pitchFamily="34" charset="0"/>
              </a:rPr>
              <a:t>coins</a:t>
            </a:r>
          </a:p>
          <a:p>
            <a:pPr marL="0" indent="0" eaLnBrk="1" hangingPunct="1">
              <a:spcBef>
                <a:spcPts val="0"/>
              </a:spcBef>
              <a:spcAft>
                <a:spcPts val="900"/>
              </a:spcAft>
              <a:buNone/>
              <a:defRPr/>
            </a:pPr>
            <a:r>
              <a:rPr lang="en-US" sz="800" dirty="0" smtClean="0">
                <a:solidFill>
                  <a:srgbClr val="080808"/>
                </a:solidFill>
                <a:latin typeface="Arial" panose="020B0604020202020204" pitchFamily="34" charset="0"/>
                <a:cs typeface="Arial" panose="020B0604020202020204" pitchFamily="34" charset="0"/>
              </a:rPr>
              <a:t> </a:t>
            </a:r>
            <a:endParaRPr lang="en-US" sz="800" dirty="0">
              <a:solidFill>
                <a:srgbClr val="080808"/>
              </a:solidFill>
              <a:latin typeface="Arial" panose="020B0604020202020204" pitchFamily="34" charset="0"/>
              <a:cs typeface="Arial" panose="020B0604020202020204" pitchFamily="34" charset="0"/>
            </a:endParaRPr>
          </a:p>
          <a:p>
            <a:pPr eaLnBrk="1" hangingPunct="1">
              <a:defRPr/>
            </a:pPr>
            <a:r>
              <a:rPr lang="en-US" sz="2700" dirty="0">
                <a:solidFill>
                  <a:srgbClr val="080808"/>
                </a:solidFill>
                <a:latin typeface="Arial" panose="020B0604020202020204" pitchFamily="34" charset="0"/>
                <a:cs typeface="Arial" panose="020B0604020202020204" pitchFamily="34" charset="0"/>
              </a:rPr>
              <a:t>1875-P		Mintage:       39,700</a:t>
            </a:r>
          </a:p>
          <a:p>
            <a:pPr eaLnBrk="1" hangingPunct="1">
              <a:defRPr/>
            </a:pPr>
            <a:r>
              <a:rPr lang="en-US" sz="2700" dirty="0">
                <a:solidFill>
                  <a:srgbClr val="080808"/>
                </a:solidFill>
                <a:latin typeface="Arial" panose="020B0604020202020204" pitchFamily="34" charset="0"/>
                <a:cs typeface="Arial" panose="020B0604020202020204" pitchFamily="34" charset="0"/>
              </a:rPr>
              <a:t>1875-CC	Mintage:     133,290</a:t>
            </a:r>
          </a:p>
          <a:p>
            <a:pPr eaLnBrk="1" hangingPunct="1">
              <a:defRPr/>
            </a:pPr>
            <a:r>
              <a:rPr lang="en-US" sz="2700" dirty="0">
                <a:solidFill>
                  <a:srgbClr val="080808"/>
                </a:solidFill>
                <a:latin typeface="Arial" panose="020B0604020202020204" pitchFamily="34" charset="0"/>
                <a:cs typeface="Arial" panose="020B0604020202020204" pitchFamily="34" charset="0"/>
              </a:rPr>
              <a:t>1875-S		Mintage:  1,155,000</a:t>
            </a:r>
          </a:p>
          <a:p>
            <a:pPr eaLnBrk="1" hangingPunct="1">
              <a:defRPr/>
            </a:pPr>
            <a:r>
              <a:rPr lang="en-US" sz="2700" dirty="0">
                <a:solidFill>
                  <a:srgbClr val="080808"/>
                </a:solidFill>
                <a:latin typeface="Arial" panose="020B0604020202020204" pitchFamily="34" charset="0"/>
                <a:cs typeface="Arial" panose="020B0604020202020204" pitchFamily="34" charset="0"/>
              </a:rPr>
              <a:t>1876-P		Mintage:      </a:t>
            </a:r>
            <a:r>
              <a:rPr lang="en-US" sz="1500" dirty="0">
                <a:solidFill>
                  <a:srgbClr val="080808"/>
                </a:solidFill>
                <a:latin typeface="Arial" panose="020B0604020202020204" pitchFamily="34" charset="0"/>
                <a:cs typeface="Arial" panose="020B0604020202020204" pitchFamily="34" charset="0"/>
              </a:rPr>
              <a:t>  </a:t>
            </a:r>
            <a:r>
              <a:rPr lang="en-US" sz="2700" dirty="0">
                <a:solidFill>
                  <a:srgbClr val="080808"/>
                </a:solidFill>
                <a:latin typeface="Arial" panose="020B0604020202020204" pitchFamily="34" charset="0"/>
                <a:cs typeface="Arial" panose="020B0604020202020204" pitchFamily="34" charset="0"/>
              </a:rPr>
              <a:t>15,900</a:t>
            </a:r>
          </a:p>
          <a:p>
            <a:pPr eaLnBrk="1" hangingPunct="1">
              <a:defRPr/>
            </a:pPr>
            <a:r>
              <a:rPr lang="en-US" sz="2700" dirty="0">
                <a:solidFill>
                  <a:srgbClr val="080808"/>
                </a:solidFill>
                <a:latin typeface="Arial" panose="020B0604020202020204" pitchFamily="34" charset="0"/>
                <a:cs typeface="Arial" panose="020B0604020202020204" pitchFamily="34" charset="0"/>
              </a:rPr>
              <a:t>1877-P		Mintage:         </a:t>
            </a:r>
            <a:r>
              <a:rPr lang="en-US" sz="2200" dirty="0">
                <a:solidFill>
                  <a:srgbClr val="080808"/>
                </a:solidFill>
                <a:latin typeface="Arial" panose="020B0604020202020204" pitchFamily="34" charset="0"/>
                <a:cs typeface="Arial" panose="020B0604020202020204" pitchFamily="34" charset="0"/>
              </a:rPr>
              <a:t>   </a:t>
            </a:r>
            <a:r>
              <a:rPr lang="en-US" sz="2200" dirty="0" smtClean="0">
                <a:solidFill>
                  <a:srgbClr val="080808"/>
                </a:solidFill>
                <a:latin typeface="Arial" panose="020B0604020202020204" pitchFamily="34" charset="0"/>
                <a:cs typeface="Arial" panose="020B0604020202020204" pitchFamily="34" charset="0"/>
              </a:rPr>
              <a:t> </a:t>
            </a:r>
            <a:r>
              <a:rPr lang="en-US" sz="2700" dirty="0" smtClean="0">
                <a:solidFill>
                  <a:srgbClr val="080808"/>
                </a:solidFill>
                <a:latin typeface="Arial" panose="020B0604020202020204" pitchFamily="34" charset="0"/>
                <a:cs typeface="Arial" panose="020B0604020202020204" pitchFamily="34" charset="0"/>
              </a:rPr>
              <a:t>350 </a:t>
            </a:r>
            <a:r>
              <a:rPr lang="en-US" sz="2700" dirty="0">
                <a:solidFill>
                  <a:srgbClr val="080808"/>
                </a:solidFill>
                <a:latin typeface="Arial" panose="020B0604020202020204" pitchFamily="34" charset="0"/>
                <a:cs typeface="Arial" panose="020B0604020202020204" pitchFamily="34" charset="0"/>
              </a:rPr>
              <a:t>Proofs only</a:t>
            </a:r>
          </a:p>
          <a:p>
            <a:pPr eaLnBrk="1" hangingPunct="1">
              <a:defRPr/>
            </a:pPr>
            <a:r>
              <a:rPr lang="en-US" sz="2700" dirty="0">
                <a:solidFill>
                  <a:srgbClr val="080808"/>
                </a:solidFill>
                <a:latin typeface="Arial" panose="020B0604020202020204" pitchFamily="34" charset="0"/>
                <a:cs typeface="Arial" panose="020B0604020202020204" pitchFamily="34" charset="0"/>
              </a:rPr>
              <a:t>1878-P		Mintage:		  </a:t>
            </a:r>
            <a:r>
              <a:rPr lang="en-US" sz="2100" dirty="0" smtClean="0">
                <a:solidFill>
                  <a:srgbClr val="080808"/>
                </a:solidFill>
                <a:latin typeface="Arial" panose="020B0604020202020204" pitchFamily="34" charset="0"/>
                <a:cs typeface="Arial" panose="020B0604020202020204" pitchFamily="34" charset="0"/>
              </a:rPr>
              <a:t> </a:t>
            </a:r>
            <a:r>
              <a:rPr lang="en-US" sz="2700" dirty="0" smtClean="0">
                <a:solidFill>
                  <a:srgbClr val="080808"/>
                </a:solidFill>
                <a:latin typeface="Arial" panose="020B0604020202020204" pitchFamily="34" charset="0"/>
                <a:cs typeface="Arial" panose="020B0604020202020204" pitchFamily="34" charset="0"/>
              </a:rPr>
              <a:t>600 </a:t>
            </a:r>
            <a:r>
              <a:rPr lang="en-US" sz="2700" dirty="0">
                <a:solidFill>
                  <a:srgbClr val="080808"/>
                </a:solidFill>
                <a:latin typeface="Arial" panose="020B0604020202020204" pitchFamily="34" charset="0"/>
                <a:cs typeface="Arial" panose="020B0604020202020204" pitchFamily="34" charset="0"/>
              </a:rPr>
              <a:t>Proofs only</a:t>
            </a:r>
          </a:p>
          <a:p>
            <a:pPr marL="0" indent="0" eaLnBrk="1" hangingPunct="1">
              <a:spcBef>
                <a:spcPts val="2250"/>
              </a:spcBef>
              <a:buNone/>
              <a:defRPr/>
            </a:pPr>
            <a:r>
              <a:rPr lang="en-US" sz="2700" dirty="0">
                <a:solidFill>
                  <a:srgbClr val="080808"/>
                </a:solidFill>
                <a:latin typeface="Arial" panose="020B0604020202020204" pitchFamily="34" charset="0"/>
                <a:cs typeface="Arial" panose="020B0604020202020204" pitchFamily="34" charset="0"/>
              </a:rPr>
              <a:t>A very reasonable set to complete</a:t>
            </a:r>
          </a:p>
        </p:txBody>
      </p:sp>
      <p:sp>
        <p:nvSpPr>
          <p:cNvPr id="6"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BAB3EB72-D1E1-438E-A795-05F35718FB74}" type="slidenum">
              <a:rPr lang="en-US" smtClean="0"/>
              <a:t>11</a:t>
            </a:fld>
            <a:endParaRPr lang="en-US" dirty="0"/>
          </a:p>
        </p:txBody>
      </p:sp>
    </p:spTree>
    <p:extLst>
      <p:ext uri="{BB962C8B-B14F-4D97-AF65-F5344CB8AC3E}">
        <p14:creationId xmlns:p14="http://schemas.microsoft.com/office/powerpoint/2010/main" val="370980972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smtClean="0"/>
              <a:t>Collecting 20-cent pieces</a:t>
            </a:r>
          </a:p>
        </p:txBody>
      </p:sp>
      <p:sp>
        <p:nvSpPr>
          <p:cNvPr id="21509" name="Rectangle 3"/>
          <p:cNvSpPr>
            <a:spLocks noGrp="1" noChangeArrowheads="1"/>
          </p:cNvSpPr>
          <p:nvPr>
            <p:ph type="body" idx="1"/>
          </p:nvPr>
        </p:nvSpPr>
        <p:spPr/>
        <p:txBody>
          <a:bodyPr/>
          <a:lstStyle/>
          <a:p>
            <a:r>
              <a:rPr lang="en-US" dirty="0"/>
              <a:t>Seems like 99% of collectors do this series by type</a:t>
            </a:r>
          </a:p>
          <a:p>
            <a:pPr lvl="1"/>
            <a:endParaRPr lang="en-US" sz="1200" dirty="0"/>
          </a:p>
          <a:p>
            <a:r>
              <a:rPr lang="en-US" dirty="0"/>
              <a:t>The initial issue, 1875-S with mintage over 1.15 million, is dirt common and is the usual type coin</a:t>
            </a:r>
          </a:p>
          <a:p>
            <a:endParaRPr lang="en-US" sz="1200" dirty="0"/>
          </a:p>
          <a:p>
            <a:r>
              <a:rPr lang="en-US" dirty="0"/>
              <a:t>1875 and 1876 (Philadelphia) have a </a:t>
            </a:r>
            <a:r>
              <a:rPr lang="en-US" i="1" dirty="0"/>
              <a:t>combined</a:t>
            </a:r>
            <a:r>
              <a:rPr lang="en-US" b="1" i="1" dirty="0"/>
              <a:t> </a:t>
            </a:r>
            <a:r>
              <a:rPr lang="en-US" dirty="0"/>
              <a:t>mintage of just  53,000</a:t>
            </a:r>
          </a:p>
          <a:p>
            <a:endParaRPr lang="en-US" sz="1200" dirty="0"/>
          </a:p>
          <a:p>
            <a:r>
              <a:rPr lang="en-US" dirty="0"/>
              <a:t>1875-CC not as hard to find, but much more expensive</a:t>
            </a:r>
          </a:p>
          <a:p>
            <a:pPr lvl="1"/>
            <a:endParaRPr lang="en-US" sz="1200" dirty="0"/>
          </a:p>
          <a:p>
            <a:r>
              <a:rPr lang="en-US" dirty="0"/>
              <a:t>1877 and 1878 proofs are tough coins, but do appear from time to time, usually at auction</a:t>
            </a: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AD0B68D1-61A9-439F-8BA4-30F088BDB23A}" type="slidenum">
              <a:rPr lang="en-US" smtClean="0"/>
              <a:t>12</a:t>
            </a:fld>
            <a:endParaRPr lang="en-US" dirty="0"/>
          </a:p>
        </p:txBody>
      </p:sp>
    </p:spTree>
    <p:extLst>
      <p:ext uri="{BB962C8B-B14F-4D97-AF65-F5344CB8AC3E}">
        <p14:creationId xmlns:p14="http://schemas.microsoft.com/office/powerpoint/2010/main" val="406084930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20" y="303014"/>
            <a:ext cx="8079581" cy="633413"/>
          </a:xfrm>
        </p:spPr>
        <p:txBody>
          <a:bodyPr/>
          <a:lstStyle/>
          <a:p>
            <a:pPr eaLnBrk="1" fontAlgn="auto" hangingPunct="1">
              <a:spcAft>
                <a:spcPts val="0"/>
              </a:spcAft>
              <a:defRPr/>
            </a:pPr>
            <a:r>
              <a:rPr lang="en-US" dirty="0" smtClean="0"/>
              <a:t>Varieties</a:t>
            </a:r>
            <a:endParaRPr lang="en-US" dirty="0"/>
          </a:p>
        </p:txBody>
      </p:sp>
      <p:sp>
        <p:nvSpPr>
          <p:cNvPr id="13315" name="Content Placeholder 2"/>
          <p:cNvSpPr>
            <a:spLocks noGrp="1"/>
          </p:cNvSpPr>
          <p:nvPr>
            <p:ph idx="1"/>
          </p:nvPr>
        </p:nvSpPr>
        <p:spPr>
          <a:xfrm>
            <a:off x="275341" y="1535609"/>
            <a:ext cx="8065294" cy="3554015"/>
          </a:xfrm>
        </p:spPr>
        <p:txBody>
          <a:bodyPr/>
          <a:lstStyle/>
          <a:p>
            <a:pPr eaLnBrk="1" hangingPunct="1">
              <a:lnSpc>
                <a:spcPct val="65000"/>
              </a:lnSpc>
              <a:spcBef>
                <a:spcPts val="9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  6 misplaced dates</a:t>
            </a:r>
          </a:p>
          <a:p>
            <a:pPr eaLnBrk="1" hangingPunct="1">
              <a:lnSpc>
                <a:spcPct val="65000"/>
              </a:lnSpc>
              <a:spcBef>
                <a:spcPts val="9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  4 repunched mintmarks</a:t>
            </a:r>
          </a:p>
          <a:p>
            <a:pPr eaLnBrk="1" hangingPunct="1">
              <a:lnSpc>
                <a:spcPct val="65000"/>
              </a:lnSpc>
              <a:spcBef>
                <a:spcPts val="9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  2 doubled dies</a:t>
            </a:r>
          </a:p>
          <a:p>
            <a:pPr eaLnBrk="1" hangingPunct="1">
              <a:lnSpc>
                <a:spcPct val="65000"/>
              </a:lnSpc>
              <a:spcBef>
                <a:spcPts val="9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28 </a:t>
            </a:r>
            <a:r>
              <a:rPr lang="en-US" sz="2400" dirty="0">
                <a:solidFill>
                  <a:srgbClr val="000000"/>
                </a:solidFill>
                <a:latin typeface="Arial" panose="020B0604020202020204" pitchFamily="34" charset="0"/>
                <a:cs typeface="Arial" panose="020B0604020202020204" pitchFamily="34" charset="0"/>
              </a:rPr>
              <a:t>die marriages </a:t>
            </a:r>
          </a:p>
          <a:p>
            <a:pPr marL="0" lvl="2" indent="0" eaLnBrk="1" hangingPunct="1">
              <a:lnSpc>
                <a:spcPct val="65000"/>
              </a:lnSpc>
              <a:spcBef>
                <a:spcPts val="900"/>
              </a:spcBef>
              <a:buNone/>
            </a:pPr>
            <a:r>
              <a:rPr lang="en-US" sz="2100" dirty="0">
                <a:solidFill>
                  <a:srgbClr val="000000"/>
                </a:solidFill>
                <a:latin typeface="Arial" panose="020B0604020202020204" pitchFamily="34" charset="0"/>
                <a:cs typeface="Arial" panose="020B0604020202020204" pitchFamily="34" charset="0"/>
              </a:rPr>
              <a:t>	</a:t>
            </a:r>
            <a:r>
              <a:rPr lang="en-US" sz="2100" dirty="0" smtClean="0">
                <a:solidFill>
                  <a:srgbClr val="000000"/>
                </a:solidFill>
                <a:latin typeface="Arial" panose="020B0604020202020204" pitchFamily="34" charset="0"/>
                <a:cs typeface="Arial" panose="020B0604020202020204" pitchFamily="34" charset="0"/>
              </a:rPr>
              <a:t>27 </a:t>
            </a:r>
            <a:r>
              <a:rPr lang="en-US" sz="2100" dirty="0">
                <a:solidFill>
                  <a:srgbClr val="000000"/>
                </a:solidFill>
                <a:latin typeface="Arial" panose="020B0604020202020204" pitchFamily="34" charset="0"/>
                <a:cs typeface="Arial" panose="020B0604020202020204" pitchFamily="34" charset="0"/>
              </a:rPr>
              <a:t>excluding 1876-CC</a:t>
            </a:r>
          </a:p>
          <a:p>
            <a:pPr eaLnBrk="1" hangingPunct="1">
              <a:lnSpc>
                <a:spcPct val="65000"/>
              </a:lnSpc>
              <a:spcBef>
                <a:spcPts val="900"/>
              </a:spcBef>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  Major die cracks, cud</a:t>
            </a:r>
          </a:p>
          <a:p>
            <a:pPr eaLnBrk="1" hangingPunct="1">
              <a:lnSpc>
                <a:spcPct val="65000"/>
              </a:lnSpc>
              <a:buFont typeface="Arial" panose="020B0604020202020204" pitchFamily="34" charset="0"/>
              <a:buChar char="•"/>
            </a:pPr>
            <a:endParaRPr lang="en-US" sz="1650" dirty="0"/>
          </a:p>
        </p:txBody>
      </p:sp>
      <p:sp>
        <p:nvSpPr>
          <p:cNvPr id="10"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19F7CF7-E9FE-4353-8F70-053F15CF63C5}" type="slidenum">
              <a:rPr lang="en-US" smtClean="0"/>
              <a:t>13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691" y="1421945"/>
            <a:ext cx="2743200" cy="11704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691" y="2695961"/>
            <a:ext cx="2743200" cy="1170432"/>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tretch>
            <a:fillRect/>
          </a:stretch>
        </p:blipFill>
        <p:spPr>
          <a:xfrm>
            <a:off x="6998363" y="1669456"/>
            <a:ext cx="1870888" cy="205301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 uri="{28A0092B-C50C-407E-A947-70E740481C1C}">
                <a14:useLocalDpi xmlns:a14="http://schemas.microsoft.com/office/drawing/2010/main" val="0"/>
              </a:ext>
            </a:extLst>
          </a:blip>
          <a:stretch>
            <a:fillRect/>
          </a:stretch>
        </p:blipFill>
        <p:spPr>
          <a:xfrm>
            <a:off x="48260" y="4412676"/>
            <a:ext cx="3840480" cy="1228954"/>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sharpenSoften amount="30000"/>
                    </a14:imgEffect>
                  </a14:imgLayer>
                </a14:imgProps>
              </a:ext>
              <a:ext uri="{28A0092B-C50C-407E-A947-70E740481C1C}">
                <a14:useLocalDpi xmlns:a14="http://schemas.microsoft.com/office/drawing/2010/main" val="0"/>
              </a:ext>
            </a:extLst>
          </a:blip>
          <a:stretch>
            <a:fillRect/>
          </a:stretch>
        </p:blipFill>
        <p:spPr>
          <a:xfrm>
            <a:off x="3896332" y="4110614"/>
            <a:ext cx="1828800" cy="2394859"/>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sharpenSoften amount="30000"/>
                    </a14:imgEffect>
                  </a14:imgLayer>
                </a14:imgProps>
              </a:ext>
              <a:ext uri="{28A0092B-C50C-407E-A947-70E740481C1C}">
                <a14:useLocalDpi xmlns:a14="http://schemas.microsoft.com/office/drawing/2010/main" val="0"/>
              </a:ext>
            </a:extLst>
          </a:blip>
          <a:stretch>
            <a:fillRect/>
          </a:stretch>
        </p:blipFill>
        <p:spPr>
          <a:xfrm>
            <a:off x="5793684" y="4479085"/>
            <a:ext cx="3291840" cy="1523654"/>
          </a:xfrm>
          <a:prstGeom prst="rect">
            <a:avLst/>
          </a:prstGeom>
        </p:spPr>
      </p:pic>
    </p:spTree>
    <p:extLst>
      <p:ext uri="{BB962C8B-B14F-4D97-AF65-F5344CB8AC3E}">
        <p14:creationId xmlns:p14="http://schemas.microsoft.com/office/powerpoint/2010/main" val="336300438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r>
              <a:rPr lang="en-US" smtClean="0"/>
              <a:t>Repunched mintmarks</a:t>
            </a:r>
            <a:endParaRPr lang="en-US" sz="2600" smtClean="0"/>
          </a:p>
        </p:txBody>
      </p:sp>
      <p:sp>
        <p:nvSpPr>
          <p:cNvPr id="1990659" name="Rectangle 3"/>
          <p:cNvSpPr>
            <a:spLocks noGrp="1" noChangeArrowheads="1"/>
          </p:cNvSpPr>
          <p:nvPr>
            <p:ph type="body" idx="1"/>
          </p:nvPr>
        </p:nvSpPr>
        <p:spPr>
          <a:xfrm>
            <a:off x="336550" y="1273175"/>
            <a:ext cx="8394700" cy="1166813"/>
          </a:xfrm>
        </p:spPr>
        <p:txBody>
          <a:bodyPr/>
          <a:lstStyle/>
          <a:p>
            <a:pPr eaLnBrk="1" hangingPunct="1">
              <a:buFontTx/>
              <a:buNone/>
            </a:pPr>
            <a:r>
              <a:rPr lang="en-US" dirty="0" smtClean="0">
                <a:solidFill>
                  <a:schemeClr val="bg2"/>
                </a:solidFill>
              </a:rPr>
              <a:t>Four repunched S/S mintmarks are known</a:t>
            </a:r>
          </a:p>
          <a:p>
            <a:pPr eaLnBrk="1" hangingPunct="1">
              <a:buFontTx/>
              <a:buNone/>
            </a:pPr>
            <a:r>
              <a:rPr lang="en-US" dirty="0" smtClean="0">
                <a:solidFill>
                  <a:schemeClr val="bg2"/>
                </a:solidFill>
              </a:rPr>
              <a:t>One obvious, and the rest are very minor</a:t>
            </a:r>
          </a:p>
          <a:p>
            <a:pPr eaLnBrk="1" hangingPunct="1">
              <a:buFontTx/>
              <a:buNone/>
            </a:pPr>
            <a:endParaRPr lang="en-US" dirty="0" smtClean="0">
              <a:solidFill>
                <a:schemeClr val="bg2"/>
              </a:solidFill>
            </a:endParaRPr>
          </a:p>
          <a:p>
            <a:pPr eaLnBrk="1" hangingPunct="1">
              <a:buFontTx/>
              <a:buNone/>
            </a:pPr>
            <a:endParaRPr lang="en-US" sz="2400" dirty="0" smtClean="0">
              <a:solidFill>
                <a:schemeClr val="bg2"/>
              </a:solidFill>
            </a:endParaRPr>
          </a:p>
        </p:txBody>
      </p:sp>
      <p:sp>
        <p:nvSpPr>
          <p:cNvPr id="1990660" name="Text Box 4"/>
          <p:cNvSpPr txBox="1">
            <a:spLocks noChangeArrowheads="1"/>
          </p:cNvSpPr>
          <p:nvPr/>
        </p:nvSpPr>
        <p:spPr bwMode="auto">
          <a:xfrm>
            <a:off x="347663" y="5953125"/>
            <a:ext cx="3351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sm"/>
              </a14:hiddenLine>
            </a:ext>
          </a:extLst>
        </p:spPr>
        <p:txBody>
          <a:bodyPr wrap="none" lIns="0" tIns="0" rIns="0" bIns="0">
            <a:spAutoFit/>
          </a:bodyPr>
          <a:lstStyle>
            <a:lvl1pPr>
              <a:lnSpc>
                <a:spcPct val="90000"/>
              </a:lnSpc>
              <a:spcBef>
                <a:spcPct val="10000"/>
              </a:spcBef>
              <a:spcAft>
                <a:spcPct val="10000"/>
              </a:spcAft>
              <a:buSzPct val="80000"/>
              <a:buChar char="•"/>
              <a:defRPr sz="2600">
                <a:solidFill>
                  <a:schemeClr val="tx1"/>
                </a:solidFill>
                <a:latin typeface="Futura Bk" pitchFamily="34" charset="0"/>
              </a:defRPr>
            </a:lvl1pPr>
            <a:lvl2pPr marL="742950" indent="-285750">
              <a:lnSpc>
                <a:spcPct val="90000"/>
              </a:lnSpc>
              <a:spcBef>
                <a:spcPct val="10000"/>
              </a:spcBef>
              <a:spcAft>
                <a:spcPct val="10000"/>
              </a:spcAft>
              <a:buSzPct val="80000"/>
              <a:buFont typeface="Futura Bk" pitchFamily="34" charset="0"/>
              <a:buChar char="–"/>
              <a:defRPr sz="2400">
                <a:solidFill>
                  <a:schemeClr val="tx1"/>
                </a:solidFill>
                <a:latin typeface="Futura Bk" pitchFamily="34" charset="0"/>
              </a:defRPr>
            </a:lvl2pPr>
            <a:lvl3pPr marL="1143000" indent="-228600">
              <a:lnSpc>
                <a:spcPct val="90000"/>
              </a:lnSpc>
              <a:spcBef>
                <a:spcPct val="10000"/>
              </a:spcBef>
              <a:spcAft>
                <a:spcPct val="30000"/>
              </a:spcAft>
              <a:buSzPct val="85000"/>
              <a:buChar char="•"/>
              <a:defRPr sz="2200">
                <a:solidFill>
                  <a:schemeClr val="tx1"/>
                </a:solidFill>
                <a:latin typeface="Futura Bk" pitchFamily="34" charset="0"/>
              </a:defRPr>
            </a:lvl3pPr>
            <a:lvl4pPr marL="1600200" indent="-228600">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2057400" indent="-228600">
              <a:lnSpc>
                <a:spcPct val="95000"/>
              </a:lnSpc>
              <a:spcBef>
                <a:spcPct val="10000"/>
              </a:spcBef>
              <a:spcAft>
                <a:spcPct val="30000"/>
              </a:spcAft>
              <a:buChar char="–"/>
              <a:defRPr>
                <a:solidFill>
                  <a:schemeClr val="tx1"/>
                </a:solidFill>
                <a:latin typeface="Futura Bk" pitchFamily="34" charset="0"/>
              </a:defRPr>
            </a:lvl5pPr>
            <a:lvl6pPr marL="2514600" indent="-228600" eaLnBrk="0" fontAlgn="base" hangingPunct="0">
              <a:lnSpc>
                <a:spcPct val="95000"/>
              </a:lnSpc>
              <a:spcBef>
                <a:spcPct val="10000"/>
              </a:spcBef>
              <a:spcAft>
                <a:spcPct val="30000"/>
              </a:spcAft>
              <a:buChar char="–"/>
              <a:defRPr>
                <a:solidFill>
                  <a:schemeClr val="tx1"/>
                </a:solidFill>
                <a:latin typeface="Futura Bk" pitchFamily="34" charset="0"/>
              </a:defRPr>
            </a:lvl6pPr>
            <a:lvl7pPr marL="2971800" indent="-228600" eaLnBrk="0" fontAlgn="base" hangingPunct="0">
              <a:lnSpc>
                <a:spcPct val="95000"/>
              </a:lnSpc>
              <a:spcBef>
                <a:spcPct val="10000"/>
              </a:spcBef>
              <a:spcAft>
                <a:spcPct val="30000"/>
              </a:spcAft>
              <a:buChar char="–"/>
              <a:defRPr>
                <a:solidFill>
                  <a:schemeClr val="tx1"/>
                </a:solidFill>
                <a:latin typeface="Futura Bk" pitchFamily="34" charset="0"/>
              </a:defRPr>
            </a:lvl7pPr>
            <a:lvl8pPr marL="3429000" indent="-228600" eaLnBrk="0" fontAlgn="base" hangingPunct="0">
              <a:lnSpc>
                <a:spcPct val="95000"/>
              </a:lnSpc>
              <a:spcBef>
                <a:spcPct val="10000"/>
              </a:spcBef>
              <a:spcAft>
                <a:spcPct val="30000"/>
              </a:spcAft>
              <a:buChar char="–"/>
              <a:defRPr>
                <a:solidFill>
                  <a:schemeClr val="tx1"/>
                </a:solidFill>
                <a:latin typeface="Futura Bk" pitchFamily="34" charset="0"/>
              </a:defRPr>
            </a:lvl8pPr>
            <a:lvl9pPr marL="3886200" indent="-228600" eaLnBrk="0" fontAlgn="base" hangingPunct="0">
              <a:lnSpc>
                <a:spcPct val="95000"/>
              </a:lnSpc>
              <a:spcBef>
                <a:spcPct val="10000"/>
              </a:spcBef>
              <a:spcAft>
                <a:spcPct val="30000"/>
              </a:spcAft>
              <a:buChar char="–"/>
              <a:defRPr>
                <a:solidFill>
                  <a:schemeClr val="tx1"/>
                </a:solidFill>
                <a:latin typeface="Futura Bk" pitchFamily="34" charset="0"/>
              </a:defRPr>
            </a:lvl9pPr>
          </a:lstStyle>
          <a:p>
            <a:pPr eaLnBrk="1" hangingPunct="1">
              <a:lnSpc>
                <a:spcPct val="100000"/>
              </a:lnSpc>
              <a:spcBef>
                <a:spcPct val="50000"/>
              </a:spcBef>
              <a:spcAft>
                <a:spcPct val="0"/>
              </a:spcAft>
              <a:buSzTx/>
              <a:buFontTx/>
              <a:buNone/>
            </a:pPr>
            <a:r>
              <a:rPr lang="en-US" sz="2400" i="1" u="none">
                <a:solidFill>
                  <a:schemeClr val="bg2"/>
                </a:solidFill>
              </a:rPr>
              <a:t>1875-S,  S/S or $ variety</a:t>
            </a:r>
          </a:p>
        </p:txBody>
      </p:sp>
      <p:sp>
        <p:nvSpPr>
          <p:cNvPr id="9"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7F6DE0E7-58C3-4A7E-B701-61EF801EAC04}" type="slidenum">
              <a:rPr lang="en-US" smtClean="0"/>
              <a:t>14</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133725" y="2604404"/>
            <a:ext cx="3840480" cy="334889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tretch>
            <a:fillRect/>
          </a:stretch>
        </p:blipFill>
        <p:spPr>
          <a:xfrm>
            <a:off x="4142905" y="2879026"/>
            <a:ext cx="2377440" cy="2729133"/>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 uri="{28A0092B-C50C-407E-A947-70E740481C1C}">
                <a14:useLocalDpi xmlns:a14="http://schemas.microsoft.com/office/drawing/2010/main" val="0"/>
              </a:ext>
            </a:extLst>
          </a:blip>
          <a:stretch>
            <a:fillRect/>
          </a:stretch>
        </p:blipFill>
        <p:spPr>
          <a:xfrm>
            <a:off x="6689045" y="1316039"/>
            <a:ext cx="2103120" cy="2481681"/>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harpenSoften amount="30000"/>
                    </a14:imgEffect>
                  </a14:imgLayer>
                </a14:imgProps>
              </a:ext>
              <a:ext uri="{28A0092B-C50C-407E-A947-70E740481C1C}">
                <a14:useLocalDpi xmlns:a14="http://schemas.microsoft.com/office/drawing/2010/main" val="0"/>
              </a:ext>
            </a:extLst>
          </a:blip>
          <a:stretch>
            <a:fillRect/>
          </a:stretch>
        </p:blipFill>
        <p:spPr>
          <a:xfrm>
            <a:off x="6689045" y="3906369"/>
            <a:ext cx="2103120" cy="2593052"/>
          </a:xfrm>
          <a:prstGeom prst="rect">
            <a:avLst/>
          </a:prstGeom>
        </p:spPr>
      </p:pic>
    </p:spTree>
    <p:extLst>
      <p:ext uri="{BB962C8B-B14F-4D97-AF65-F5344CB8AC3E}">
        <p14:creationId xmlns:p14="http://schemas.microsoft.com/office/powerpoint/2010/main" val="301200966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pPr eaLnBrk="1" hangingPunct="1"/>
            <a:r>
              <a:rPr lang="en-US" smtClean="0"/>
              <a:t>Misplaced dates</a:t>
            </a:r>
            <a:endParaRPr lang="en-US" sz="2600" smtClean="0"/>
          </a:p>
        </p:txBody>
      </p:sp>
      <p:sp>
        <p:nvSpPr>
          <p:cNvPr id="1990659" name="Rectangle 3"/>
          <p:cNvSpPr>
            <a:spLocks noGrp="1" noChangeArrowheads="1"/>
          </p:cNvSpPr>
          <p:nvPr>
            <p:ph type="body" idx="1"/>
          </p:nvPr>
        </p:nvSpPr>
        <p:spPr>
          <a:xfrm>
            <a:off x="336550" y="1168671"/>
            <a:ext cx="8394700" cy="1166813"/>
          </a:xfrm>
        </p:spPr>
        <p:txBody>
          <a:bodyPr/>
          <a:lstStyle/>
          <a:p>
            <a:pPr marL="0" indent="0" eaLnBrk="1" hangingPunct="1">
              <a:buFontTx/>
              <a:buNone/>
            </a:pPr>
            <a:r>
              <a:rPr lang="en-US" dirty="0" smtClean="0">
                <a:solidFill>
                  <a:schemeClr val="bg2"/>
                </a:solidFill>
              </a:rPr>
              <a:t>At least 6 obverses have digits “misplaced” in the denticles below the date</a:t>
            </a:r>
          </a:p>
          <a:p>
            <a:pPr eaLnBrk="1" hangingPunct="1">
              <a:buFontTx/>
              <a:buNone/>
            </a:pPr>
            <a:endParaRPr lang="en-US" dirty="0" smtClean="0">
              <a:solidFill>
                <a:schemeClr val="bg2"/>
              </a:solidFill>
            </a:endParaRPr>
          </a:p>
          <a:p>
            <a:pPr eaLnBrk="1" hangingPunct="1">
              <a:buFontTx/>
              <a:buNone/>
            </a:pPr>
            <a:endParaRPr lang="en-US" sz="2400" dirty="0" smtClean="0">
              <a:solidFill>
                <a:schemeClr val="bg2"/>
              </a:solidFill>
            </a:endParaRPr>
          </a:p>
        </p:txBody>
      </p:sp>
      <p:pic>
        <p:nvPicPr>
          <p:cNvPr id="297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168" y="5108903"/>
            <a:ext cx="3355332" cy="142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20" y="3568900"/>
            <a:ext cx="3349394" cy="14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4547" y="2058593"/>
            <a:ext cx="3350082" cy="14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2226" y="3596681"/>
            <a:ext cx="3353505" cy="142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1938" y="2059420"/>
            <a:ext cx="3360562" cy="143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4D2D14EA-84A1-4477-B143-BD5A814F2113}" type="slidenum">
              <a:rPr lang="en-US" smtClean="0"/>
              <a:t>15</a:t>
            </a:fld>
            <a:endParaRPr lang="en-US" dirty="0"/>
          </a:p>
        </p:txBody>
      </p:sp>
      <p:pic>
        <p:nvPicPr>
          <p:cNvPr id="2" name="Picture 1"/>
          <p:cNvPicPr>
            <a:picLocks noChangeAspect="1"/>
          </p:cNvPicPr>
          <p:nvPr/>
        </p:nvPicPr>
        <p:blipFill>
          <a:blip r:embed="rId8"/>
          <a:stretch>
            <a:fillRect/>
          </a:stretch>
        </p:blipFill>
        <p:spPr>
          <a:xfrm>
            <a:off x="4890322" y="5110708"/>
            <a:ext cx="3322271" cy="1426464"/>
          </a:xfrm>
          <a:prstGeom prst="rect">
            <a:avLst/>
          </a:prstGeom>
        </p:spPr>
      </p:pic>
    </p:spTree>
    <p:extLst>
      <p:ext uri="{BB962C8B-B14F-4D97-AF65-F5344CB8AC3E}">
        <p14:creationId xmlns:p14="http://schemas.microsoft.com/office/powerpoint/2010/main" val="124986910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pPr eaLnBrk="1" hangingPunct="1"/>
            <a:r>
              <a:rPr lang="en-US" smtClean="0"/>
              <a:t>Die markers</a:t>
            </a:r>
          </a:p>
        </p:txBody>
      </p:sp>
      <p:sp>
        <p:nvSpPr>
          <p:cNvPr id="32773" name="Rectangle 3"/>
          <p:cNvSpPr>
            <a:spLocks noGrp="1" noChangeArrowheads="1"/>
          </p:cNvSpPr>
          <p:nvPr>
            <p:ph type="body" idx="1"/>
          </p:nvPr>
        </p:nvSpPr>
        <p:spPr/>
        <p:txBody>
          <a:bodyPr/>
          <a:lstStyle/>
          <a:p>
            <a:pPr eaLnBrk="1" hangingPunct="1"/>
            <a:r>
              <a:rPr lang="en-US" smtClean="0">
                <a:solidFill>
                  <a:schemeClr val="bg2"/>
                </a:solidFill>
              </a:rPr>
              <a:t>Date and mintmark positions, die scratches, gouges, lines, repunched mintmarks and misplaced date digits</a:t>
            </a:r>
          </a:p>
          <a:p>
            <a:pPr eaLnBrk="1" hangingPunct="1"/>
            <a:endParaRPr lang="en-US" smtClean="0">
              <a:solidFill>
                <a:schemeClr val="bg2"/>
              </a:solidFill>
            </a:endParaRPr>
          </a:p>
        </p:txBody>
      </p:sp>
      <p:sp>
        <p:nvSpPr>
          <p:cNvPr id="10"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1B3B86F4-CC07-48B4-AA0C-DA0AEA92D676}" type="slidenum">
              <a:rPr lang="en-US" smtClean="0"/>
              <a:t>16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29" y="2260955"/>
            <a:ext cx="2377440" cy="25438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137" y="2260955"/>
            <a:ext cx="3017520" cy="193121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tretch>
            <a:fillRect/>
          </a:stretch>
        </p:blipFill>
        <p:spPr>
          <a:xfrm>
            <a:off x="6142692" y="2257267"/>
            <a:ext cx="2834640" cy="219533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550" y="4857473"/>
            <a:ext cx="2743200" cy="172429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9854" y="4286872"/>
            <a:ext cx="2743200" cy="2458603"/>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sharpenSoften amount="30000"/>
                    </a14:imgEffect>
                  </a14:imgLayer>
                </a14:imgProps>
              </a:ext>
              <a:ext uri="{28A0092B-C50C-407E-A947-70E740481C1C}">
                <a14:useLocalDpi xmlns:a14="http://schemas.microsoft.com/office/drawing/2010/main" val="0"/>
              </a:ext>
            </a:extLst>
          </a:blip>
          <a:stretch>
            <a:fillRect/>
          </a:stretch>
        </p:blipFill>
        <p:spPr>
          <a:xfrm>
            <a:off x="6142692" y="4688613"/>
            <a:ext cx="2834640" cy="1491267"/>
          </a:xfrm>
          <a:prstGeom prst="rect">
            <a:avLst/>
          </a:prstGeom>
        </p:spPr>
      </p:pic>
    </p:spTree>
    <p:extLst>
      <p:ext uri="{BB962C8B-B14F-4D97-AF65-F5344CB8AC3E}">
        <p14:creationId xmlns:p14="http://schemas.microsoft.com/office/powerpoint/2010/main" val="134640257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pPr eaLnBrk="1" hangingPunct="1"/>
            <a:r>
              <a:rPr lang="en-US" smtClean="0"/>
              <a:t>Die marriages</a:t>
            </a:r>
          </a:p>
        </p:txBody>
      </p:sp>
      <p:sp>
        <p:nvSpPr>
          <p:cNvPr id="2002947" name="Rectangle 3"/>
          <p:cNvSpPr>
            <a:spLocks noGrp="1" noChangeArrowheads="1"/>
          </p:cNvSpPr>
          <p:nvPr>
            <p:ph type="body" idx="1"/>
          </p:nvPr>
        </p:nvSpPr>
        <p:spPr>
          <a:xfrm>
            <a:off x="336550" y="1099547"/>
            <a:ext cx="8394700" cy="1743075"/>
          </a:xfrm>
        </p:spPr>
        <p:txBody>
          <a:bodyPr/>
          <a:lstStyle/>
          <a:p>
            <a:pPr eaLnBrk="1" hangingPunct="1">
              <a:defRPr/>
            </a:pPr>
            <a:r>
              <a:rPr lang="en-US" dirty="0" smtClean="0">
                <a:solidFill>
                  <a:schemeClr val="bg2"/>
                </a:solidFill>
              </a:rPr>
              <a:t>By studying details of thousands of coins, we can identify distinctly different obverse and reverse dies</a:t>
            </a:r>
          </a:p>
          <a:p>
            <a:pPr eaLnBrk="1" hangingPunct="1">
              <a:defRPr/>
            </a:pPr>
            <a:r>
              <a:rPr lang="en-US" dirty="0" smtClean="0">
                <a:solidFill>
                  <a:schemeClr val="bg2"/>
                </a:solidFill>
              </a:rPr>
              <a:t>A combination of </a:t>
            </a:r>
            <a:r>
              <a:rPr lang="en-US" dirty="0">
                <a:solidFill>
                  <a:schemeClr val="bg2"/>
                </a:solidFill>
              </a:rPr>
              <a:t> </a:t>
            </a:r>
            <a:r>
              <a:rPr lang="en-US" dirty="0" smtClean="0">
                <a:solidFill>
                  <a:schemeClr val="bg2"/>
                </a:solidFill>
              </a:rPr>
              <a:t>a specific obverse die with a specific reverse die is called a </a:t>
            </a:r>
            <a:r>
              <a:rPr lang="en-US" b="1" i="1" dirty="0" smtClean="0">
                <a:solidFill>
                  <a:schemeClr val="bg2"/>
                </a:solidFill>
              </a:rPr>
              <a:t>marriage</a:t>
            </a:r>
          </a:p>
          <a:p>
            <a:pPr marL="0" indent="0" eaLnBrk="1" hangingPunct="1">
              <a:buFontTx/>
              <a:buNone/>
              <a:defRPr/>
            </a:pPr>
            <a:endParaRPr lang="en-US" dirty="0" smtClean="0">
              <a:solidFill>
                <a:schemeClr val="bg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333713669"/>
              </p:ext>
            </p:extLst>
          </p:nvPr>
        </p:nvGraphicFramePr>
        <p:xfrm>
          <a:off x="1352550" y="2960189"/>
          <a:ext cx="6613524" cy="3401568"/>
        </p:xfrm>
        <a:graphic>
          <a:graphicData uri="http://schemas.openxmlformats.org/drawingml/2006/table">
            <a:tbl>
              <a:tblPr firstRow="1" bandRow="1">
                <a:tableStyleId>{5C22544A-7EE6-4342-B048-85BDC9FD1C3A}</a:tableStyleId>
              </a:tblPr>
              <a:tblGrid>
                <a:gridCol w="1653381"/>
                <a:gridCol w="1653381"/>
                <a:gridCol w="1653381"/>
                <a:gridCol w="1653381"/>
              </a:tblGrid>
              <a:tr h="370840">
                <a:tc>
                  <a:txBody>
                    <a:bodyPr/>
                    <a:lstStyle/>
                    <a:p>
                      <a:r>
                        <a:rPr lang="en-US" sz="2400" dirty="0" smtClean="0">
                          <a:solidFill>
                            <a:sysClr val="windowText" lastClr="000000"/>
                          </a:solidFill>
                        </a:rPr>
                        <a:t>Date</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lumMod val="20000"/>
                        <a:lumOff val="80000"/>
                      </a:schemeClr>
                    </a:solidFill>
                  </a:tcPr>
                </a:tc>
                <a:tc>
                  <a:txBody>
                    <a:bodyPr/>
                    <a:lstStyle/>
                    <a:p>
                      <a:r>
                        <a:rPr lang="en-US" sz="2400" dirty="0" smtClean="0">
                          <a:solidFill>
                            <a:sysClr val="windowText" lastClr="000000"/>
                          </a:solidFill>
                        </a:rPr>
                        <a:t>Obverses</a:t>
                      </a:r>
                      <a:endParaRPr lang="en-US" sz="2400" dirty="0">
                        <a:solidFill>
                          <a:sysClr val="windowText" lastClr="000000"/>
                        </a:solidFill>
                      </a:endParaRPr>
                    </a:p>
                  </a:txBody>
                  <a:tcPr marL="91435" marR="91435">
                    <a:lnT w="12700" cap="flat" cmpd="sng" algn="ctr">
                      <a:noFill/>
                      <a:prstDash val="solid"/>
                      <a:round/>
                      <a:headEnd type="none" w="med" len="med"/>
                      <a:tailEnd type="none" w="med" len="med"/>
                    </a:lnT>
                    <a:solidFill>
                      <a:schemeClr val="bg1">
                        <a:lumMod val="20000"/>
                        <a:lumOff val="80000"/>
                      </a:schemeClr>
                    </a:solidFill>
                  </a:tcPr>
                </a:tc>
                <a:tc>
                  <a:txBody>
                    <a:bodyPr/>
                    <a:lstStyle/>
                    <a:p>
                      <a:r>
                        <a:rPr lang="en-US" sz="2400" dirty="0" smtClean="0">
                          <a:solidFill>
                            <a:sysClr val="windowText" lastClr="000000"/>
                          </a:solidFill>
                        </a:rPr>
                        <a:t>Reverses</a:t>
                      </a:r>
                      <a:endParaRPr lang="en-US" sz="2400" dirty="0">
                        <a:solidFill>
                          <a:sysClr val="windowText" lastClr="000000"/>
                        </a:solidFill>
                      </a:endParaRPr>
                    </a:p>
                  </a:txBody>
                  <a:tcPr marL="91435" marR="91435">
                    <a:lnT w="12700" cap="flat" cmpd="sng" algn="ctr">
                      <a:noFill/>
                      <a:prstDash val="solid"/>
                      <a:round/>
                      <a:headEnd type="none" w="med" len="med"/>
                      <a:tailEnd type="none" w="med" len="med"/>
                    </a:lnT>
                    <a:solidFill>
                      <a:schemeClr val="bg1">
                        <a:lumMod val="20000"/>
                        <a:lumOff val="80000"/>
                      </a:schemeClr>
                    </a:solidFill>
                  </a:tcPr>
                </a:tc>
                <a:tc>
                  <a:txBody>
                    <a:bodyPr/>
                    <a:lstStyle/>
                    <a:p>
                      <a:r>
                        <a:rPr lang="en-US" sz="2400" dirty="0" smtClean="0">
                          <a:solidFill>
                            <a:sysClr val="windowText" lastClr="000000"/>
                          </a:solidFill>
                        </a:rPr>
                        <a:t>Marriages</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20000"/>
                        <a:lumOff val="80000"/>
                      </a:schemeClr>
                    </a:solidFill>
                  </a:tcPr>
                </a:tc>
              </a:tr>
              <a:tr h="370840">
                <a:tc>
                  <a:txBody>
                    <a:bodyPr/>
                    <a:lstStyle/>
                    <a:p>
                      <a:pPr>
                        <a:lnSpc>
                          <a:spcPct val="90000"/>
                        </a:lnSpc>
                      </a:pPr>
                      <a:r>
                        <a:rPr lang="en-US" sz="2400" dirty="0" smtClean="0">
                          <a:solidFill>
                            <a:sysClr val="windowText" lastClr="000000"/>
                          </a:solidFill>
                        </a:rPr>
                        <a:t>1875-P</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2</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2</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2</a:t>
                      </a: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1875-CC</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2</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4</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5</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1875-S</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11</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10</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16</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1876-P</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3</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3</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4</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1876-CC</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1877</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tcPr>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tcPr>
                </a:tc>
              </a:tr>
              <a:tr h="370840">
                <a:tc>
                  <a:txBody>
                    <a:bodyPr/>
                    <a:lstStyle/>
                    <a:p>
                      <a:pPr>
                        <a:lnSpc>
                          <a:spcPct val="90000"/>
                        </a:lnSpc>
                      </a:pPr>
                      <a:r>
                        <a:rPr lang="en-US" sz="2400" dirty="0" smtClean="0">
                          <a:solidFill>
                            <a:sysClr val="windowText" lastClr="000000"/>
                          </a:solidFill>
                        </a:rPr>
                        <a:t>1878</a:t>
                      </a:r>
                      <a:endParaRPr lang="en-US" sz="2400" dirty="0">
                        <a:solidFill>
                          <a:sysClr val="windowText" lastClr="000000"/>
                        </a:solidFill>
                      </a:endParaRPr>
                    </a:p>
                  </a:txBody>
                  <a:tcPr marL="91435" marR="91435">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lnB w="12700" cap="flat" cmpd="sng" algn="ctr">
                      <a:noFill/>
                      <a:prstDash val="solid"/>
                      <a:round/>
                      <a:headEnd type="none" w="med" len="med"/>
                      <a:tailEnd type="none" w="med" len="med"/>
                    </a:lnB>
                  </a:tcPr>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lnB w="12700" cap="flat" cmpd="sng" algn="ctr">
                      <a:noFill/>
                      <a:prstDash val="solid"/>
                      <a:round/>
                      <a:headEnd type="none" w="med" len="med"/>
                      <a:tailEnd type="none" w="med" len="med"/>
                    </a:lnB>
                  </a:tcPr>
                </a:tc>
                <a:tc>
                  <a:txBody>
                    <a:bodyPr/>
                    <a:lstStyle/>
                    <a:p>
                      <a:pPr algn="ctr">
                        <a:lnSpc>
                          <a:spcPct val="90000"/>
                        </a:lnSpc>
                      </a:pPr>
                      <a:r>
                        <a:rPr lang="en-US" sz="2400" dirty="0" smtClean="0">
                          <a:solidFill>
                            <a:sysClr val="windowText" lastClr="000000"/>
                          </a:solidFill>
                        </a:rPr>
                        <a:t>1</a:t>
                      </a:r>
                      <a:endParaRPr lang="en-US" sz="2400" dirty="0">
                        <a:solidFill>
                          <a:sysClr val="windowText" lastClr="000000"/>
                        </a:solidFill>
                      </a:endParaRPr>
                    </a:p>
                  </a:txBody>
                  <a:tcPr marL="91435" marR="91435">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r>
            </a:tbl>
          </a:graphicData>
        </a:graphic>
      </p:graphicFrame>
      <p:sp>
        <p:nvSpPr>
          <p:cNvPr id="3" name="Rectangle 2"/>
          <p:cNvSpPr/>
          <p:nvPr/>
        </p:nvSpPr>
        <p:spPr bwMode="auto">
          <a:xfrm>
            <a:off x="1269242" y="2905597"/>
            <a:ext cx="6755641" cy="3534393"/>
          </a:xfrm>
          <a:prstGeom prst="rect">
            <a:avLst/>
          </a:prstGeom>
          <a:noFill/>
          <a:ln w="25400" cap="flat" cmpd="sng" algn="ctr">
            <a:solidFill>
              <a:srgbClr val="000000"/>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6"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40B3CB64-D1F6-45CC-B6C6-6BF6082B184E}" type="slidenum">
              <a:rPr lang="en-US" smtClean="0"/>
              <a:t>17</a:t>
            </a:fld>
            <a:endParaRPr lang="en-US" dirty="0"/>
          </a:p>
        </p:txBody>
      </p:sp>
    </p:spTree>
    <p:extLst>
      <p:ext uri="{BB962C8B-B14F-4D97-AF65-F5344CB8AC3E}">
        <p14:creationId xmlns:p14="http://schemas.microsoft.com/office/powerpoint/2010/main" val="42396802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really geeky stuff – Part 1</a:t>
            </a:r>
            <a:endParaRPr lang="en-US" dirty="0"/>
          </a:p>
        </p:txBody>
      </p:sp>
      <p:sp>
        <p:nvSpPr>
          <p:cNvPr id="3" name="Content Placeholder 2"/>
          <p:cNvSpPr>
            <a:spLocks noGrp="1"/>
          </p:cNvSpPr>
          <p:nvPr>
            <p:ph idx="1"/>
          </p:nvPr>
        </p:nvSpPr>
        <p:spPr/>
        <p:txBody>
          <a:bodyPr/>
          <a:lstStyle/>
          <a:p>
            <a:r>
              <a:rPr lang="en-US" dirty="0" smtClean="0"/>
              <a:t>Die emission sequencing</a:t>
            </a:r>
          </a:p>
          <a:p>
            <a:pPr lvl="1"/>
            <a:r>
              <a:rPr lang="en-US" dirty="0" smtClean="0"/>
              <a:t>Sometimes swapping </a:t>
            </a:r>
            <a:r>
              <a:rPr lang="en-US" dirty="0"/>
              <a:t>out one die at a time!</a:t>
            </a:r>
          </a:p>
          <a:p>
            <a:pPr lvl="1"/>
            <a:r>
              <a:rPr lang="en-US" dirty="0" smtClean="0"/>
              <a:t>Progression of die cracks</a:t>
            </a:r>
          </a:p>
          <a:p>
            <a:pPr lvl="1"/>
            <a:r>
              <a:rPr lang="en-US" dirty="0" smtClean="0"/>
              <a:t>Sharpness of die gouges lessens with die wear</a:t>
            </a:r>
          </a:p>
          <a:p>
            <a:pPr lvl="1"/>
            <a:r>
              <a:rPr lang="en-US" dirty="0" smtClean="0"/>
              <a:t>Even a re-marriage!</a:t>
            </a:r>
          </a:p>
          <a:p>
            <a:endParaRPr lang="en-US" dirty="0"/>
          </a:p>
        </p:txBody>
      </p:sp>
      <p:sp>
        <p:nvSpPr>
          <p:cNvPr id="4" name="Slide Number Placeholder 3"/>
          <p:cNvSpPr>
            <a:spLocks noGrp="1"/>
          </p:cNvSpPr>
          <p:nvPr>
            <p:ph type="sldNum" sz="quarter" idx="4"/>
          </p:nvPr>
        </p:nvSpPr>
        <p:spPr/>
        <p:txBody>
          <a:bodyPr/>
          <a:lstStyle/>
          <a:p>
            <a:r>
              <a:rPr lang="en-US" dirty="0" smtClean="0"/>
              <a:t>Page </a:t>
            </a:r>
            <a:fld id="{3D1BF224-251F-4D20-AF38-3F9EF8CEFB02}" type="slidenum">
              <a:rPr lang="en-US" smtClean="0"/>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3671119"/>
            <a:ext cx="3657600" cy="26773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678" y="3113774"/>
            <a:ext cx="1737360" cy="20058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678" y="5165399"/>
            <a:ext cx="1737360" cy="16219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578" y="3113774"/>
            <a:ext cx="2743200" cy="2414016"/>
          </a:xfrm>
          <a:prstGeom prst="rect">
            <a:avLst/>
          </a:prstGeom>
        </p:spPr>
      </p:pic>
      <p:sp>
        <p:nvSpPr>
          <p:cNvPr id="10" name="TextBox 9"/>
          <p:cNvSpPr txBox="1"/>
          <p:nvPr/>
        </p:nvSpPr>
        <p:spPr>
          <a:xfrm>
            <a:off x="6258826" y="5685313"/>
            <a:ext cx="2541080" cy="1015663"/>
          </a:xfrm>
          <a:prstGeom prst="rect">
            <a:avLst/>
          </a:prstGeom>
          <a:noFill/>
        </p:spPr>
        <p:txBody>
          <a:bodyPr wrap="none" rtlCol="0">
            <a:spAutoFit/>
          </a:bodyPr>
          <a:lstStyle/>
          <a:p>
            <a:pPr algn="l"/>
            <a:r>
              <a:rPr lang="en-US" dirty="0" smtClean="0">
                <a:solidFill>
                  <a:schemeClr val="bg2"/>
                </a:solidFill>
                <a:latin typeface="Arial" panose="020B0604020202020204" pitchFamily="34" charset="0"/>
                <a:cs typeface="Arial" panose="020B0604020202020204" pitchFamily="34" charset="0"/>
              </a:rPr>
              <a:t>11        11        11</a:t>
            </a:r>
          </a:p>
          <a:p>
            <a:pPr algn="l"/>
            <a:r>
              <a:rPr lang="en-US" dirty="0" smtClean="0">
                <a:solidFill>
                  <a:schemeClr val="bg2"/>
                </a:solidFill>
                <a:latin typeface="Arial" panose="020B0604020202020204" pitchFamily="34" charset="0"/>
                <a:cs typeface="Arial" panose="020B0604020202020204" pitchFamily="34" charset="0"/>
              </a:rPr>
              <a:t> B  </a:t>
            </a:r>
            <a:r>
              <a:rPr lang="en-US" dirty="0" smtClean="0">
                <a:solidFill>
                  <a:schemeClr val="bg2"/>
                </a:solidFill>
                <a:latin typeface="Arial" panose="020B0604020202020204" pitchFamily="34" charset="0"/>
                <a:cs typeface="Arial" panose="020B0604020202020204" pitchFamily="34" charset="0"/>
                <a:sym typeface="Wingdings" panose="05000000000000000000" pitchFamily="2" charset="2"/>
              </a:rPr>
              <a:t>    J      B</a:t>
            </a:r>
            <a:endParaRPr lang="en-US"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9307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pPr eaLnBrk="1" hangingPunct="1"/>
            <a:r>
              <a:rPr lang="en-US" smtClean="0"/>
              <a:t>Errors – all rare</a:t>
            </a:r>
          </a:p>
        </p:txBody>
      </p:sp>
      <p:sp>
        <p:nvSpPr>
          <p:cNvPr id="36869" name="Rectangle 3"/>
          <p:cNvSpPr>
            <a:spLocks noGrp="1" noChangeArrowheads="1"/>
          </p:cNvSpPr>
          <p:nvPr>
            <p:ph type="body" idx="1"/>
          </p:nvPr>
        </p:nvSpPr>
        <p:spPr/>
        <p:txBody>
          <a:bodyPr/>
          <a:lstStyle/>
          <a:p>
            <a:pPr eaLnBrk="1" hangingPunct="1"/>
            <a:r>
              <a:rPr lang="en-US" smtClean="0">
                <a:solidFill>
                  <a:schemeClr val="bg2"/>
                </a:solidFill>
              </a:rPr>
              <a:t>Clips, broadstruck, off-center, double-struck, laminations, and more!</a:t>
            </a:r>
          </a:p>
        </p:txBody>
      </p:sp>
      <p:pic>
        <p:nvPicPr>
          <p:cNvPr id="368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240173"/>
            <a:ext cx="2315391" cy="230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8876" y="4445435"/>
            <a:ext cx="2342040" cy="20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4588" y="1987859"/>
            <a:ext cx="2697343" cy="239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97025" y="4320109"/>
            <a:ext cx="2171790" cy="216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541" y="2206829"/>
            <a:ext cx="2159947" cy="214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BAE37F96-03A2-41BD-9461-DCEC6F191B23}" type="slidenum">
              <a:rPr lang="en-US" smtClean="0"/>
              <a:t>19</a:t>
            </a:fld>
            <a:endParaRPr lang="en-US" dirty="0"/>
          </a:p>
        </p:txBody>
      </p:sp>
    </p:spTree>
    <p:extLst>
      <p:ext uri="{BB962C8B-B14F-4D97-AF65-F5344CB8AC3E}">
        <p14:creationId xmlns:p14="http://schemas.microsoft.com/office/powerpoint/2010/main" val="189906632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smtClean="0"/>
              <a:t>Topics</a:t>
            </a:r>
          </a:p>
        </p:txBody>
      </p:sp>
      <p:sp>
        <p:nvSpPr>
          <p:cNvPr id="7173" name="Rectangle 3"/>
          <p:cNvSpPr>
            <a:spLocks noGrp="1" noChangeArrowheads="1"/>
          </p:cNvSpPr>
          <p:nvPr>
            <p:ph type="body" idx="1"/>
          </p:nvPr>
        </p:nvSpPr>
        <p:spPr/>
        <p:txBody>
          <a:bodyPr/>
          <a:lstStyle/>
          <a:p>
            <a:pPr eaLnBrk="1" hangingPunct="1">
              <a:spcBef>
                <a:spcPct val="40000"/>
              </a:spcBef>
            </a:pPr>
            <a:r>
              <a:rPr lang="en-US" sz="2800" dirty="0" smtClean="0">
                <a:solidFill>
                  <a:schemeClr val="bg2"/>
                </a:solidFill>
              </a:rPr>
              <a:t>History and design of the twenty-cent piece</a:t>
            </a:r>
          </a:p>
          <a:p>
            <a:pPr eaLnBrk="1" hangingPunct="1">
              <a:spcBef>
                <a:spcPct val="40000"/>
              </a:spcBef>
            </a:pPr>
            <a:r>
              <a:rPr lang="en-US" sz="2800" dirty="0" smtClean="0">
                <a:solidFill>
                  <a:schemeClr val="bg2"/>
                </a:solidFill>
              </a:rPr>
              <a:t>The series</a:t>
            </a:r>
          </a:p>
          <a:p>
            <a:pPr eaLnBrk="1" hangingPunct="1">
              <a:spcBef>
                <a:spcPct val="40000"/>
              </a:spcBef>
            </a:pPr>
            <a:r>
              <a:rPr lang="en-US" sz="2800" dirty="0" smtClean="0">
                <a:solidFill>
                  <a:schemeClr val="bg2"/>
                </a:solidFill>
              </a:rPr>
              <a:t>Collecting double dimes</a:t>
            </a:r>
          </a:p>
          <a:p>
            <a:pPr eaLnBrk="1" hangingPunct="1">
              <a:spcBef>
                <a:spcPct val="40000"/>
              </a:spcBef>
            </a:pPr>
            <a:r>
              <a:rPr lang="en-US" sz="2800" dirty="0" smtClean="0">
                <a:solidFill>
                  <a:schemeClr val="bg2"/>
                </a:solidFill>
              </a:rPr>
              <a:t>Errors and Exonumia</a:t>
            </a:r>
          </a:p>
          <a:p>
            <a:pPr eaLnBrk="1" hangingPunct="1">
              <a:spcBef>
                <a:spcPct val="40000"/>
              </a:spcBef>
            </a:pPr>
            <a:r>
              <a:rPr lang="en-US" sz="2800" dirty="0" smtClean="0">
                <a:solidFill>
                  <a:schemeClr val="bg2"/>
                </a:solidFill>
              </a:rPr>
              <a:t>Surprise find at the Carson City Mint</a:t>
            </a:r>
          </a:p>
          <a:p>
            <a:pPr eaLnBrk="1" hangingPunct="1">
              <a:spcBef>
                <a:spcPct val="40000"/>
              </a:spcBef>
            </a:pPr>
            <a:r>
              <a:rPr lang="en-US" sz="2800" dirty="0" smtClean="0">
                <a:solidFill>
                  <a:schemeClr val="bg2"/>
                </a:solidFill>
              </a:rPr>
              <a:t>Amazing tale of discovery</a:t>
            </a: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8ABB7C2-C194-452A-A75F-41ED4B792EFE}" type="slidenum">
              <a:rPr lang="en-US" smtClean="0"/>
              <a:t>2</a:t>
            </a:fld>
            <a:endParaRPr lang="en-US" dirty="0"/>
          </a:p>
        </p:txBody>
      </p:sp>
    </p:spTree>
    <p:extLst>
      <p:ext uri="{BB962C8B-B14F-4D97-AF65-F5344CB8AC3E}">
        <p14:creationId xmlns:p14="http://schemas.microsoft.com/office/powerpoint/2010/main" val="260287703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Exonumia – all very scarce to rare</a:t>
            </a:r>
          </a:p>
        </p:txBody>
      </p:sp>
      <p:sp>
        <p:nvSpPr>
          <p:cNvPr id="14" name="Rectangle 3"/>
          <p:cNvSpPr txBox="1">
            <a:spLocks noChangeArrowheads="1"/>
          </p:cNvSpPr>
          <p:nvPr/>
        </p:nvSpPr>
        <p:spPr bwMode="black">
          <a:xfrm>
            <a:off x="336550" y="1273175"/>
            <a:ext cx="8394700" cy="5164138"/>
          </a:xfrm>
          <a:prstGeom prst="rect">
            <a:avLst/>
          </a:prstGeom>
          <a:noFill/>
          <a:ln w="9525">
            <a:noFill/>
            <a:miter lim="800000"/>
            <a:headEnd/>
            <a:tailEnd/>
          </a:ln>
        </p:spPr>
        <p:txBody>
          <a:bodyPr lIns="0" tIns="137160" rIns="0" bIns="0"/>
          <a:lstStyle/>
          <a:p>
            <a:pPr marL="225425" indent="-225425" algn="l" defTabSz="742950" eaLnBrk="1" hangingPunct="1">
              <a:lnSpc>
                <a:spcPct val="90000"/>
              </a:lnSpc>
              <a:spcBef>
                <a:spcPts val="1200"/>
              </a:spcBef>
              <a:spcAft>
                <a:spcPct val="10000"/>
              </a:spcAft>
              <a:buSzPct val="80000"/>
              <a:buFontTx/>
              <a:buChar char="•"/>
              <a:defRPr/>
            </a:pPr>
            <a:r>
              <a:rPr lang="en-US" sz="2800" u="none" kern="0" dirty="0">
                <a:solidFill>
                  <a:schemeClr val="bg2"/>
                </a:solidFill>
                <a:latin typeface="+mn-lt"/>
              </a:rPr>
              <a:t>Love tokens, counterstamps, elongates, cufflinks and buttons, “potty” coins</a:t>
            </a:r>
          </a:p>
        </p:txBody>
      </p:sp>
      <p:pic>
        <p:nvPicPr>
          <p:cNvPr id="3891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323" y="4432696"/>
            <a:ext cx="1977031" cy="200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189" y="4335626"/>
            <a:ext cx="3877434" cy="210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2022791"/>
            <a:ext cx="1934119" cy="226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77" y="2354629"/>
            <a:ext cx="1993890" cy="202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3873" y="4407140"/>
            <a:ext cx="2036802" cy="203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8015" y="2218927"/>
            <a:ext cx="2053660" cy="204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22800" y="2641600"/>
            <a:ext cx="22669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8425748" y="6437313"/>
            <a:ext cx="703262" cy="265951"/>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2" name="Rectangle 11"/>
          <p:cNvSpPr/>
          <p:nvPr/>
        </p:nvSpPr>
        <p:spPr bwMode="auto">
          <a:xfrm>
            <a:off x="6134895" y="6493995"/>
            <a:ext cx="703262" cy="265951"/>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3" name="Rectangle 12"/>
          <p:cNvSpPr/>
          <p:nvPr/>
        </p:nvSpPr>
        <p:spPr bwMode="auto">
          <a:xfrm>
            <a:off x="4017077" y="6564313"/>
            <a:ext cx="508001" cy="215249"/>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FD8AA863-37E5-49E7-9B50-5945B336C264}" type="slidenum">
              <a:rPr lang="en-US" smtClean="0"/>
              <a:t>20</a:t>
            </a:fld>
            <a:endParaRPr lang="en-US" dirty="0"/>
          </a:p>
        </p:txBody>
      </p:sp>
    </p:spTree>
    <p:extLst>
      <p:ext uri="{BB962C8B-B14F-4D97-AF65-F5344CB8AC3E}">
        <p14:creationId xmlns:p14="http://schemas.microsoft.com/office/powerpoint/2010/main" val="34149723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620526" y="1889591"/>
            <a:ext cx="7718425" cy="3865749"/>
          </a:xfrm>
        </p:spPr>
        <p:txBody>
          <a:bodyPr/>
          <a:lstStyle/>
          <a:p>
            <a:pPr algn="ctr" eaLnBrk="1" hangingPunct="1"/>
            <a:r>
              <a:rPr lang="en-US" sz="5400" dirty="0" smtClean="0">
                <a:solidFill>
                  <a:schemeClr val="bg1">
                    <a:lumMod val="75000"/>
                  </a:schemeClr>
                </a:solidFill>
                <a:latin typeface="Arial" pitchFamily="34" charset="0"/>
                <a:cs typeface="Arial" pitchFamily="34" charset="0"/>
              </a:rPr>
              <a:t>Amazing Discovery at the Carson City Mint</a:t>
            </a:r>
            <a:br>
              <a:rPr lang="en-US" sz="5400" dirty="0" smtClean="0">
                <a:solidFill>
                  <a:schemeClr val="bg1">
                    <a:lumMod val="75000"/>
                  </a:schemeClr>
                </a:solidFill>
                <a:latin typeface="Arial" pitchFamily="34" charset="0"/>
                <a:cs typeface="Arial" pitchFamily="34" charset="0"/>
              </a:rPr>
            </a:br>
            <a:r>
              <a:rPr lang="en-US" sz="5400" dirty="0">
                <a:solidFill>
                  <a:schemeClr val="bg1"/>
                </a:solidFill>
                <a:latin typeface="Arial" pitchFamily="34" charset="0"/>
                <a:cs typeface="Arial" pitchFamily="34" charset="0"/>
              </a:rPr>
              <a:t/>
            </a:r>
            <a:br>
              <a:rPr lang="en-US" sz="5400" dirty="0">
                <a:solidFill>
                  <a:schemeClr val="bg1"/>
                </a:solidFill>
                <a:latin typeface="Arial" pitchFamily="34" charset="0"/>
                <a:cs typeface="Arial" pitchFamily="34" charset="0"/>
              </a:rPr>
            </a:br>
            <a:endParaRPr lang="en-US" sz="4400" dirty="0" smtClean="0">
              <a:solidFill>
                <a:schemeClr val="bg1"/>
              </a:solidFill>
              <a:latin typeface="Arial" pitchFamily="34" charset="0"/>
              <a:cs typeface="Arial" pitchFamily="34" charset="0"/>
            </a:endParaRPr>
          </a:p>
        </p:txBody>
      </p:sp>
      <p:sp>
        <p:nvSpPr>
          <p:cNvPr id="16389" name="Rectangle 3"/>
          <p:cNvSpPr>
            <a:spLocks noChangeArrowheads="1"/>
          </p:cNvSpPr>
          <p:nvPr/>
        </p:nvSpPr>
        <p:spPr bwMode="black">
          <a:xfrm>
            <a:off x="257175" y="1243013"/>
            <a:ext cx="7773642" cy="5314950"/>
          </a:xfrm>
          <a:prstGeom prst="rect">
            <a:avLst/>
          </a:prstGeom>
          <a:noFill/>
          <a:ln w="9525">
            <a:noFill/>
            <a:miter lim="800000"/>
            <a:headEnd/>
            <a:tailEnd/>
          </a:ln>
        </p:spPr>
        <p:txBody>
          <a:bodyPr lIns="0" tIns="137160" rIns="0" bIns="0"/>
          <a:lstStyle/>
          <a:p>
            <a:pPr marL="225425" indent="-225425" defTabSz="742950">
              <a:lnSpc>
                <a:spcPct val="90000"/>
              </a:lnSpc>
              <a:spcBef>
                <a:spcPct val="10000"/>
              </a:spcBef>
              <a:spcAft>
                <a:spcPct val="10000"/>
              </a:spcAft>
              <a:buSzPct val="80000"/>
            </a:pPr>
            <a:endParaRPr lang="en-US" sz="2600" dirty="0" smtClean="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685806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Carson City Mint – </a:t>
            </a:r>
            <a:br>
              <a:rPr lang="en-US" sz="3600" dirty="0" smtClean="0"/>
            </a:br>
            <a:r>
              <a:rPr lang="en-US" sz="3200" dirty="0" smtClean="0"/>
              <a:t>Now the Nevada State Museum</a:t>
            </a:r>
            <a:endParaRPr lang="en-US" sz="2800" dirty="0" smtClean="0"/>
          </a:p>
        </p:txBody>
      </p:sp>
      <p:sp>
        <p:nvSpPr>
          <p:cNvPr id="16389" name="Rectangle 3"/>
          <p:cNvSpPr>
            <a:spLocks noChangeArrowheads="1"/>
          </p:cNvSpPr>
          <p:nvPr/>
        </p:nvSpPr>
        <p:spPr bwMode="black">
          <a:xfrm>
            <a:off x="646305" y="5535332"/>
            <a:ext cx="8294688" cy="1006007"/>
          </a:xfrm>
          <a:prstGeom prst="rect">
            <a:avLst/>
          </a:prstGeom>
          <a:noFill/>
          <a:ln w="9525">
            <a:noFill/>
            <a:miter lim="800000"/>
            <a:headEnd/>
            <a:tailEnd/>
          </a:ln>
        </p:spPr>
        <p:txBody>
          <a:bodyPr lIns="0" tIns="137160" rIns="0" bIns="0"/>
          <a:lstStyle/>
          <a:p>
            <a:pPr marL="225425" indent="-225425" algn="l" defTabSz="742950">
              <a:lnSpc>
                <a:spcPct val="90000"/>
              </a:lnSpc>
              <a:spcBef>
                <a:spcPct val="10000"/>
              </a:spcBef>
              <a:spcAft>
                <a:spcPct val="10000"/>
              </a:spcAft>
              <a:buSzPct val="80000"/>
            </a:pPr>
            <a:r>
              <a:rPr lang="en-US" sz="2600" u="none" dirty="0" smtClean="0">
                <a:solidFill>
                  <a:schemeClr val="bg2"/>
                </a:solidFill>
                <a:latin typeface="Futura Bk" pitchFamily="34" charset="0"/>
              </a:rPr>
              <a:t>In 1999, the Nevada State Museum was </a:t>
            </a:r>
            <a:r>
              <a:rPr lang="en-US" sz="2600" dirty="0" smtClean="0">
                <a:solidFill>
                  <a:schemeClr val="bg2"/>
                </a:solidFill>
                <a:latin typeface="Futura Bk" pitchFamily="34" charset="0"/>
              </a:rPr>
              <a:t>landscap</a:t>
            </a:r>
            <a:r>
              <a:rPr lang="en-US" sz="2600" u="none" dirty="0" smtClean="0">
                <a:solidFill>
                  <a:schemeClr val="bg2"/>
                </a:solidFill>
                <a:latin typeface="Futura Bk" pitchFamily="34" charset="0"/>
              </a:rPr>
              <a:t>ing…</a:t>
            </a:r>
          </a:p>
          <a:p>
            <a:pPr marL="225425" indent="-225425" algn="l" defTabSz="742950">
              <a:lnSpc>
                <a:spcPct val="90000"/>
              </a:lnSpc>
              <a:spcBef>
                <a:spcPct val="10000"/>
              </a:spcBef>
              <a:spcAft>
                <a:spcPct val="10000"/>
              </a:spcAft>
              <a:buSzPct val="80000"/>
              <a:buFont typeface="Arial" pitchFamily="34" charset="0"/>
              <a:buChar char="•"/>
            </a:pPr>
            <a:r>
              <a:rPr lang="en-US" sz="2600" u="none" dirty="0" smtClean="0">
                <a:solidFill>
                  <a:schemeClr val="bg2"/>
                </a:solidFill>
                <a:latin typeface="Futura Bk" pitchFamily="34" charset="0"/>
              </a:rPr>
              <a:t>While digging, they discovered a pit…</a:t>
            </a:r>
          </a:p>
        </p:txBody>
      </p:sp>
      <p:sp>
        <p:nvSpPr>
          <p:cNvPr id="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301FE1B-F7FC-4414-B0DB-4A992869B39C}" type="slidenum">
              <a:rPr lang="en-US" smtClean="0"/>
              <a:t>22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04093"/>
            <a:ext cx="6400800" cy="4064508"/>
          </a:xfrm>
          <a:prstGeom prst="rect">
            <a:avLst/>
          </a:prstGeom>
        </p:spPr>
      </p:pic>
    </p:spTree>
    <p:extLst>
      <p:ext uri="{BB962C8B-B14F-4D97-AF65-F5344CB8AC3E}">
        <p14:creationId xmlns:p14="http://schemas.microsoft.com/office/powerpoint/2010/main" val="356472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a:t>A</a:t>
            </a:r>
            <a:r>
              <a:rPr lang="en-US" sz="3600" dirty="0" smtClean="0">
                <a:latin typeface="Arial" pitchFamily="34" charset="0"/>
                <a:cs typeface="Arial" pitchFamily="34" charset="0"/>
              </a:rPr>
              <a:t> pit full of dies! </a:t>
            </a:r>
            <a:endParaRPr lang="en-US" dirty="0" smtClean="0">
              <a:latin typeface="Arial" pitchFamily="34" charset="0"/>
              <a:cs typeface="Arial" pitchFamily="34" charset="0"/>
            </a:endParaRP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A8E5FCED-B991-4B84-B8DC-B224DBB83FB8}" type="slidenum">
              <a:rPr lang="en-US" smtClean="0"/>
              <a:t>23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43" y="1235707"/>
            <a:ext cx="7132320" cy="5238054"/>
          </a:xfrm>
          <a:prstGeom prst="rect">
            <a:avLst/>
          </a:prstGeom>
        </p:spPr>
      </p:pic>
    </p:spTree>
    <p:extLst>
      <p:ext uri="{BB962C8B-B14F-4D97-AF65-F5344CB8AC3E}">
        <p14:creationId xmlns:p14="http://schemas.microsoft.com/office/powerpoint/2010/main" val="45964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a:t>E</a:t>
            </a:r>
            <a:r>
              <a:rPr lang="en-US" sz="3600" dirty="0" smtClean="0">
                <a:latin typeface="Arial" pitchFamily="34" charset="0"/>
                <a:cs typeface="Arial" pitchFamily="34" charset="0"/>
              </a:rPr>
              <a:t>xcavator knew about coins</a:t>
            </a:r>
            <a:endParaRPr lang="en-US" dirty="0" smtClean="0">
              <a:latin typeface="Arial" pitchFamily="34" charset="0"/>
              <a:cs typeface="Arial" pitchFamily="34" charset="0"/>
            </a:endParaRP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0A95499-2DF3-4F11-8356-54F5086737C5}" type="slidenum">
              <a:rPr lang="en-US" smtClean="0"/>
              <a:t>24</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52" y="1279713"/>
            <a:ext cx="7680960" cy="5201107"/>
          </a:xfrm>
          <a:prstGeom prst="rect">
            <a:avLst/>
          </a:prstGeom>
        </p:spPr>
      </p:pic>
    </p:spTree>
    <p:extLst>
      <p:ext uri="{BB962C8B-B14F-4D97-AF65-F5344CB8AC3E}">
        <p14:creationId xmlns:p14="http://schemas.microsoft.com/office/powerpoint/2010/main" val="196742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latin typeface="Arial" pitchFamily="34" charset="0"/>
                <a:cs typeface="Arial" pitchFamily="34" charset="0"/>
              </a:rPr>
              <a:t>The excavation </a:t>
            </a:r>
            <a:endParaRPr lang="en-US" dirty="0" smtClean="0">
              <a:latin typeface="Arial" pitchFamily="34" charset="0"/>
              <a:cs typeface="Arial" pitchFamily="34" charset="0"/>
            </a:endParaRP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C6EFA6DD-03A4-4114-9574-2C181DD9BC54}" type="slidenum">
              <a:rPr lang="en-US" smtClean="0"/>
              <a:t>25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856" y="1267975"/>
            <a:ext cx="7132320" cy="5206594"/>
          </a:xfrm>
          <a:prstGeom prst="rect">
            <a:avLst/>
          </a:prstGeom>
        </p:spPr>
      </p:pic>
    </p:spTree>
    <p:extLst>
      <p:ext uri="{BB962C8B-B14F-4D97-AF65-F5344CB8AC3E}">
        <p14:creationId xmlns:p14="http://schemas.microsoft.com/office/powerpoint/2010/main" val="228224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latin typeface="Arial" pitchFamily="34" charset="0"/>
                <a:cs typeface="Arial" pitchFamily="34" charset="0"/>
              </a:rPr>
              <a:t>He knew what he was looking at!</a:t>
            </a:r>
            <a:endParaRPr lang="en-US" dirty="0" smtClean="0">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769774" y="1246185"/>
            <a:ext cx="7499015" cy="5167675"/>
          </a:xfrm>
          <a:prstGeom prst="rect">
            <a:avLst/>
          </a:prstGeom>
          <a:noFill/>
          <a:ln w="9525">
            <a:noFill/>
            <a:miter lim="800000"/>
            <a:headEnd/>
            <a:tailEnd/>
          </a:ln>
        </p:spPr>
      </p:pic>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8123AEC5-3291-4E7B-BE64-D5B8935012E5}" type="slidenum">
              <a:rPr lang="en-US" smtClean="0"/>
              <a:t>26</a:t>
            </a:fld>
            <a:endParaRPr lang="en-US" dirty="0"/>
          </a:p>
        </p:txBody>
      </p:sp>
    </p:spTree>
    <p:extLst>
      <p:ext uri="{BB962C8B-B14F-4D97-AF65-F5344CB8AC3E}">
        <p14:creationId xmlns:p14="http://schemas.microsoft.com/office/powerpoint/2010/main" val="19209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Carson City Mint visit – July 2013</a:t>
            </a:r>
            <a:endParaRPr lang="en-US" dirty="0" smtClean="0"/>
          </a:p>
        </p:txBody>
      </p:sp>
      <p:sp>
        <p:nvSpPr>
          <p:cNvPr id="16389" name="Rectangle 3"/>
          <p:cNvSpPr>
            <a:spLocks noChangeArrowheads="1"/>
          </p:cNvSpPr>
          <p:nvPr/>
        </p:nvSpPr>
        <p:spPr bwMode="black">
          <a:xfrm>
            <a:off x="492125" y="1185863"/>
            <a:ext cx="8294688" cy="952653"/>
          </a:xfrm>
          <a:prstGeom prst="rect">
            <a:avLst/>
          </a:prstGeom>
          <a:noFill/>
          <a:ln w="9525">
            <a:noFill/>
            <a:miter lim="800000"/>
            <a:headEnd/>
            <a:tailEnd/>
          </a:ln>
        </p:spPr>
        <p:txBody>
          <a:bodyPr lIns="0" tIns="137160" rIns="0" bIns="0"/>
          <a:lstStyle/>
          <a:p>
            <a:pPr marL="225425" indent="-225425" algn="l" defTabSz="742950">
              <a:lnSpc>
                <a:spcPct val="90000"/>
              </a:lnSpc>
              <a:spcBef>
                <a:spcPct val="10000"/>
              </a:spcBef>
              <a:spcAft>
                <a:spcPct val="10000"/>
              </a:spcAft>
              <a:buSzPct val="80000"/>
            </a:pPr>
            <a:r>
              <a:rPr lang="en-US" sz="2600" u="none" dirty="0" smtClean="0">
                <a:solidFill>
                  <a:schemeClr val="bg2"/>
                </a:solidFill>
                <a:latin typeface="Futura Bk" pitchFamily="34" charset="0"/>
              </a:rPr>
              <a:t>Examined cancelled dies discovered discarded in pit</a:t>
            </a:r>
          </a:p>
        </p:txBody>
      </p:sp>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1AEE73DC-1F54-4205-A2DE-B283CC0FA62D}" type="slidenum">
              <a:rPr lang="en-US" smtClean="0"/>
              <a:t>27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8138" y="1839397"/>
            <a:ext cx="4121722" cy="4104513"/>
          </a:xfrm>
          <a:prstGeom prst="rect">
            <a:avLst/>
          </a:prstGeom>
        </p:spPr>
      </p:pic>
      <p:sp>
        <p:nvSpPr>
          <p:cNvPr id="8" name="Rectangle 3"/>
          <p:cNvSpPr>
            <a:spLocks noChangeArrowheads="1"/>
          </p:cNvSpPr>
          <p:nvPr/>
        </p:nvSpPr>
        <p:spPr bwMode="black">
          <a:xfrm>
            <a:off x="4641338" y="2326405"/>
            <a:ext cx="4104456" cy="3130498"/>
          </a:xfrm>
          <a:prstGeom prst="rect">
            <a:avLst/>
          </a:prstGeom>
          <a:noFill/>
          <a:ln w="9525">
            <a:noFill/>
            <a:miter lim="800000"/>
            <a:headEnd/>
            <a:tailEnd/>
          </a:ln>
        </p:spPr>
        <p:txBody>
          <a:bodyPr lIns="0" tIns="137160" rIns="0" bIns="0"/>
          <a:lstStyle/>
          <a:p>
            <a:pPr marL="225425" indent="-225425" algn="l" defTabSz="742950">
              <a:lnSpc>
                <a:spcPct val="90000"/>
              </a:lnSpc>
              <a:spcBef>
                <a:spcPct val="10000"/>
              </a:spcBef>
              <a:spcAft>
                <a:spcPct val="10000"/>
              </a:spcAft>
              <a:buSzPct val="80000"/>
            </a:pPr>
            <a:r>
              <a:rPr lang="en-US" sz="2600" u="none" dirty="0" smtClean="0">
                <a:solidFill>
                  <a:schemeClr val="bg2"/>
                </a:solidFill>
                <a:latin typeface="Arial" panose="020B0604020202020204" pitchFamily="34" charset="0"/>
                <a:cs typeface="Arial" panose="020B0604020202020204" pitchFamily="34" charset="0"/>
              </a:rPr>
              <a:t>They talked about their “secret process” to restore the dies…</a:t>
            </a: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Arial" panose="020B0604020202020204" pitchFamily="34" charset="0"/>
              <a:cs typeface="Arial" panose="020B0604020202020204" pitchFamily="34" charset="0"/>
            </a:endParaRPr>
          </a:p>
          <a:p>
            <a:pPr marL="225425" indent="-225425" algn="l" defTabSz="742950">
              <a:lnSpc>
                <a:spcPct val="90000"/>
              </a:lnSpc>
              <a:spcBef>
                <a:spcPct val="10000"/>
              </a:spcBef>
              <a:spcAft>
                <a:spcPct val="10000"/>
              </a:spcAft>
              <a:buSzPct val="80000"/>
            </a:pPr>
            <a:r>
              <a:rPr lang="en-US" sz="2600" u="none" dirty="0" smtClean="0">
                <a:solidFill>
                  <a:schemeClr val="bg2"/>
                </a:solidFill>
                <a:latin typeface="Arial" panose="020B0604020202020204" pitchFamily="34" charset="0"/>
                <a:cs typeface="Arial" panose="020B0604020202020204" pitchFamily="34" charset="0"/>
              </a:rPr>
              <a:t>A six-month soak in…</a:t>
            </a:r>
          </a:p>
          <a:p>
            <a:pPr marL="225425" indent="-225425" algn="l" defTabSz="742950">
              <a:lnSpc>
                <a:spcPct val="90000"/>
              </a:lnSpc>
              <a:spcBef>
                <a:spcPct val="10000"/>
              </a:spcBef>
              <a:spcAft>
                <a:spcPct val="10000"/>
              </a:spcAft>
              <a:buSzPct val="80000"/>
            </a:pPr>
            <a:r>
              <a:rPr lang="en-US" sz="2600" dirty="0">
                <a:solidFill>
                  <a:schemeClr val="bg2"/>
                </a:solidFill>
                <a:latin typeface="Arial" panose="020B0604020202020204" pitchFamily="34" charset="0"/>
                <a:cs typeface="Arial" panose="020B0604020202020204" pitchFamily="34" charset="0"/>
              </a:rPr>
              <a:t> </a:t>
            </a:r>
            <a:r>
              <a:rPr lang="en-US" sz="2600" dirty="0" smtClean="0">
                <a:solidFill>
                  <a:schemeClr val="bg2"/>
                </a:solidFill>
                <a:latin typeface="Arial" panose="020B0604020202020204" pitchFamily="34" charset="0"/>
                <a:cs typeface="Arial" panose="020B0604020202020204" pitchFamily="34" charset="0"/>
              </a:rPr>
              <a:t>    </a:t>
            </a:r>
            <a:r>
              <a:rPr lang="en-US" sz="2800" b="1" dirty="0" smtClean="0">
                <a:solidFill>
                  <a:schemeClr val="bg1">
                    <a:lumMod val="75000"/>
                  </a:schemeClr>
                </a:solidFill>
                <a:latin typeface="Arial" panose="020B0604020202020204" pitchFamily="34" charset="0"/>
                <a:cs typeface="Arial" panose="020B0604020202020204" pitchFamily="34" charset="0"/>
              </a:rPr>
              <a:t>WD40</a:t>
            </a:r>
            <a:endParaRPr lang="en-US" sz="2800" b="1" u="none" dirty="0" smtClean="0">
              <a:solidFill>
                <a:schemeClr val="bg1">
                  <a:lumMod val="75000"/>
                </a:schemeClr>
              </a:solidFill>
              <a:latin typeface="Arial" panose="020B0604020202020204" pitchFamily="34" charset="0"/>
              <a:cs typeface="Arial" panose="020B0604020202020204"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p:txBody>
      </p:sp>
    </p:spTree>
    <p:extLst>
      <p:ext uri="{BB962C8B-B14F-4D97-AF65-F5344CB8AC3E}">
        <p14:creationId xmlns:p14="http://schemas.microsoft.com/office/powerpoint/2010/main" val="139351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Carson City Mint visit</a:t>
            </a:r>
            <a:endParaRPr lang="en-US" dirty="0" smtClean="0"/>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2FF85F44-C978-4BDF-BA2B-0074B1CA7BBA}" type="slidenum">
              <a:rPr lang="en-US" smtClean="0"/>
              <a:t>28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247" y="1279286"/>
            <a:ext cx="6766560" cy="5244084"/>
          </a:xfrm>
          <a:prstGeom prst="rect">
            <a:avLst/>
          </a:prstGeom>
        </p:spPr>
      </p:pic>
    </p:spTree>
    <p:extLst>
      <p:ext uri="{BB962C8B-B14F-4D97-AF65-F5344CB8AC3E}">
        <p14:creationId xmlns:p14="http://schemas.microsoft.com/office/powerpoint/2010/main" val="349722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The goodies!</a:t>
            </a:r>
            <a:endParaRPr lang="en-US" dirty="0" smtClean="0"/>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5BF8EA8-AF9E-4621-86A7-40691D91E7E6}" type="slidenum">
              <a:rPr lang="en-US" smtClean="0"/>
              <a:t>29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54" y="1264969"/>
            <a:ext cx="7620000" cy="5156200"/>
          </a:xfrm>
          <a:prstGeom prst="rect">
            <a:avLst/>
          </a:prstGeom>
        </p:spPr>
      </p:pic>
    </p:spTree>
    <p:extLst>
      <p:ext uri="{BB962C8B-B14F-4D97-AF65-F5344CB8AC3E}">
        <p14:creationId xmlns:p14="http://schemas.microsoft.com/office/powerpoint/2010/main" val="90000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p:txBody>
          <a:bodyPr/>
          <a:lstStyle/>
          <a:p>
            <a:r>
              <a:rPr lang="en-US" dirty="0" smtClean="0"/>
              <a:t>Original proposal and later attempts</a:t>
            </a:r>
            <a:endParaRPr lang="en-US" dirty="0"/>
          </a:p>
        </p:txBody>
      </p:sp>
      <p:sp>
        <p:nvSpPr>
          <p:cNvPr id="1946627" name="Rectangle 3"/>
          <p:cNvSpPr>
            <a:spLocks noGrp="1" noChangeArrowheads="1"/>
          </p:cNvSpPr>
          <p:nvPr>
            <p:ph type="body" idx="1"/>
          </p:nvPr>
        </p:nvSpPr>
        <p:spPr>
          <a:xfrm>
            <a:off x="336550" y="1273174"/>
            <a:ext cx="8394700" cy="5334895"/>
          </a:xfrm>
        </p:spPr>
        <p:txBody>
          <a:bodyPr/>
          <a:lstStyle/>
          <a:p>
            <a:pPr>
              <a:spcBef>
                <a:spcPts val="0"/>
              </a:spcBef>
            </a:pPr>
            <a:r>
              <a:rPr lang="en-US" dirty="0" smtClean="0">
                <a:solidFill>
                  <a:schemeClr val="bg2"/>
                </a:solidFill>
              </a:rPr>
              <a:t>Thomas Jefferson as Chairman of the Currency Committee, proposed a </a:t>
            </a:r>
            <a:r>
              <a:rPr lang="en-US" i="1" dirty="0" smtClean="0">
                <a:solidFill>
                  <a:schemeClr val="bg2"/>
                </a:solidFill>
              </a:rPr>
              <a:t>Fifth</a:t>
            </a:r>
            <a:r>
              <a:rPr lang="en-US" dirty="0" smtClean="0">
                <a:solidFill>
                  <a:schemeClr val="bg2"/>
                </a:solidFill>
              </a:rPr>
              <a:t> or 20-cent coin </a:t>
            </a:r>
            <a:r>
              <a:rPr lang="en-US" dirty="0" smtClean="0"/>
              <a:t>as part of our national coinage</a:t>
            </a:r>
          </a:p>
          <a:p>
            <a:pPr>
              <a:spcBef>
                <a:spcPts val="900"/>
              </a:spcBef>
            </a:pPr>
            <a:r>
              <a:rPr lang="en-US" dirty="0" smtClean="0">
                <a:solidFill>
                  <a:schemeClr val="bg2"/>
                </a:solidFill>
              </a:rPr>
              <a:t>The Fifth, later called </a:t>
            </a:r>
            <a:r>
              <a:rPr lang="en-US" i="1" dirty="0" smtClean="0">
                <a:solidFill>
                  <a:schemeClr val="bg2"/>
                </a:solidFill>
              </a:rPr>
              <a:t>Double Disme,</a:t>
            </a:r>
            <a:r>
              <a:rPr lang="en-US" dirty="0" smtClean="0">
                <a:solidFill>
                  <a:schemeClr val="bg2"/>
                </a:solidFill>
              </a:rPr>
              <a:t> was debated along with the Quarter Dollar</a:t>
            </a:r>
          </a:p>
          <a:p>
            <a:pPr>
              <a:spcBef>
                <a:spcPts val="900"/>
              </a:spcBef>
            </a:pPr>
            <a:r>
              <a:rPr lang="en-US" dirty="0" smtClean="0"/>
              <a:t>Ultimately the Quarter was chosen</a:t>
            </a:r>
          </a:p>
          <a:p>
            <a:pPr>
              <a:spcBef>
                <a:spcPts val="900"/>
              </a:spcBef>
            </a:pPr>
            <a:r>
              <a:rPr lang="en-US" dirty="0" smtClean="0">
                <a:solidFill>
                  <a:schemeClr val="bg2"/>
                </a:solidFill>
              </a:rPr>
              <a:t>A second attempt to create the Double Dime occurred in 1806, along with a billon two-cent piece, and rejected</a:t>
            </a:r>
          </a:p>
          <a:p>
            <a:pPr>
              <a:spcBef>
                <a:spcPts val="900"/>
              </a:spcBef>
            </a:pPr>
            <a:r>
              <a:rPr lang="en-US" dirty="0" smtClean="0"/>
              <a:t>A third attempt was made in 1850, to attempt replacing the circulating Spanish Reale, and also rejected</a:t>
            </a:r>
          </a:p>
          <a:p>
            <a:pPr>
              <a:spcBef>
                <a:spcPct val="40000"/>
              </a:spcBef>
            </a:pPr>
            <a:r>
              <a:rPr lang="en-US" dirty="0"/>
              <a:t>Mint Act of 1873 and the Comstock Lode set the stage for another attempt</a:t>
            </a:r>
          </a:p>
          <a:p>
            <a:endParaRPr lang="en-US" dirty="0">
              <a:solidFill>
                <a:schemeClr val="bg2"/>
              </a:solidFill>
            </a:endParaRPr>
          </a:p>
        </p:txBody>
      </p:sp>
      <p:sp>
        <p:nvSpPr>
          <p:cNvPr id="19"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37D858D-7C67-4034-B13E-E8DF6FD5120E}" type="slidenum">
              <a:rPr lang="en-US" smtClean="0"/>
              <a:t>3</a:t>
            </a:fld>
            <a:endParaRPr lang="en-US" dirty="0"/>
          </a:p>
        </p:txBody>
      </p:sp>
    </p:spTree>
    <p:extLst>
      <p:ext uri="{BB962C8B-B14F-4D97-AF65-F5344CB8AC3E}">
        <p14:creationId xmlns:p14="http://schemas.microsoft.com/office/powerpoint/2010/main" val="4399843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The goodies!</a:t>
            </a:r>
            <a:endParaRPr lang="en-US" dirty="0" smtClean="0"/>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1C1E6B96-5B92-4EB8-B4F9-F30A01D8FF8F}" type="slidenum">
              <a:rPr lang="en-US" smtClean="0"/>
              <a:t>30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17" y="1324754"/>
            <a:ext cx="5080000" cy="4864100"/>
          </a:xfrm>
          <a:prstGeom prst="rect">
            <a:avLst/>
          </a:prstGeom>
        </p:spPr>
      </p:pic>
    </p:spTree>
    <p:extLst>
      <p:ext uri="{BB962C8B-B14F-4D97-AF65-F5344CB8AC3E}">
        <p14:creationId xmlns:p14="http://schemas.microsoft.com/office/powerpoint/2010/main" val="300918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835" y="2075489"/>
            <a:ext cx="3291840" cy="3282436"/>
          </a:xfrm>
          <a:prstGeom prst="rect">
            <a:avLst/>
          </a:prstGeom>
        </p:spPr>
      </p:pic>
      <p:sp>
        <p:nvSpPr>
          <p:cNvPr id="16388" name="Rectangle 2"/>
          <p:cNvSpPr>
            <a:spLocks noGrp="1" noChangeArrowheads="1"/>
          </p:cNvSpPr>
          <p:nvPr>
            <p:ph type="title"/>
          </p:nvPr>
        </p:nvSpPr>
        <p:spPr>
          <a:xfrm>
            <a:off x="338138" y="195263"/>
            <a:ext cx="7718425" cy="822325"/>
          </a:xfrm>
        </p:spPr>
        <p:txBody>
          <a:bodyPr/>
          <a:lstStyle/>
          <a:p>
            <a:r>
              <a:rPr lang="en-US" sz="3600" dirty="0"/>
              <a:t>Carson City Mint visit – July 2013</a:t>
            </a:r>
            <a:endParaRPr lang="en-US" dirty="0" smtClean="0"/>
          </a:p>
        </p:txBody>
      </p:sp>
      <p:sp>
        <p:nvSpPr>
          <p:cNvPr id="16389" name="Rectangle 3"/>
          <p:cNvSpPr>
            <a:spLocks noChangeArrowheads="1"/>
          </p:cNvSpPr>
          <p:nvPr/>
        </p:nvSpPr>
        <p:spPr bwMode="black">
          <a:xfrm>
            <a:off x="444137" y="1306286"/>
            <a:ext cx="8342676" cy="5023076"/>
          </a:xfrm>
          <a:prstGeom prst="rect">
            <a:avLst/>
          </a:prstGeom>
          <a:noFill/>
          <a:ln w="9525">
            <a:noFill/>
            <a:miter lim="800000"/>
            <a:headEnd/>
            <a:tailEnd/>
          </a:ln>
        </p:spPr>
        <p:txBody>
          <a:bodyPr lIns="0" tIns="137160" rIns="0" bIns="0"/>
          <a:lstStyle/>
          <a:p>
            <a:pPr marL="225425" indent="-225425" algn="l" defTabSz="742950">
              <a:lnSpc>
                <a:spcPct val="90000"/>
              </a:lnSpc>
              <a:spcBef>
                <a:spcPct val="10000"/>
              </a:spcBef>
              <a:spcAft>
                <a:spcPct val="10000"/>
              </a:spcAft>
              <a:buSzPct val="80000"/>
            </a:pPr>
            <a:r>
              <a:rPr lang="en-US" sz="2600" u="none" dirty="0" smtClean="0">
                <a:solidFill>
                  <a:schemeClr val="bg2"/>
                </a:solidFill>
                <a:latin typeface="Futura Bk" pitchFamily="34" charset="0"/>
              </a:rPr>
              <a:t>Examined four cancelled 20-cent piece dies</a:t>
            </a:r>
          </a:p>
          <a:p>
            <a:pPr marL="225425" indent="-225425" algn="l" defTabSz="742950">
              <a:lnSpc>
                <a:spcPct val="90000"/>
              </a:lnSpc>
              <a:spcBef>
                <a:spcPct val="10000"/>
              </a:spcBef>
              <a:spcAft>
                <a:spcPct val="10000"/>
              </a:spcAft>
              <a:buSzPct val="80000"/>
            </a:pPr>
            <a:r>
              <a:rPr lang="en-US" sz="2600" dirty="0" smtClean="0">
                <a:solidFill>
                  <a:schemeClr val="bg2"/>
                </a:solidFill>
                <a:latin typeface="Futura Bk" pitchFamily="34" charset="0"/>
              </a:rPr>
              <a:t>Two were completely effaced </a:t>
            </a: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2600" u="none" dirty="0" smtClean="0">
              <a:solidFill>
                <a:schemeClr val="bg2"/>
              </a:solidFill>
              <a:latin typeface="Futura Bk" pitchFamily="34" charset="0"/>
            </a:endParaRPr>
          </a:p>
          <a:p>
            <a:pPr marL="225425" indent="-225425" algn="l" defTabSz="742950">
              <a:lnSpc>
                <a:spcPct val="90000"/>
              </a:lnSpc>
              <a:spcBef>
                <a:spcPct val="10000"/>
              </a:spcBef>
              <a:spcAft>
                <a:spcPct val="10000"/>
              </a:spcAft>
              <a:buSzPct val="80000"/>
            </a:pPr>
            <a:endParaRPr lang="en-US" sz="1400" u="none" dirty="0" smtClean="0">
              <a:solidFill>
                <a:schemeClr val="bg2"/>
              </a:solidFill>
              <a:latin typeface="Futura Bk" pitchFamily="34" charset="0"/>
            </a:endParaRPr>
          </a:p>
          <a:p>
            <a:pPr algn="l" defTabSz="742950">
              <a:lnSpc>
                <a:spcPct val="90000"/>
              </a:lnSpc>
              <a:spcBef>
                <a:spcPct val="10000"/>
              </a:spcBef>
              <a:spcAft>
                <a:spcPct val="10000"/>
              </a:spcAft>
              <a:buSzPct val="80000"/>
            </a:pPr>
            <a:r>
              <a:rPr lang="en-US" sz="2800" i="1" u="none" dirty="0" smtClean="0">
                <a:solidFill>
                  <a:schemeClr val="bg2"/>
                </a:solidFill>
                <a:latin typeface="Futura Bk" pitchFamily="34" charset="0"/>
              </a:rPr>
              <a:t>The other two dies did not match                                any of the known coins</a:t>
            </a:r>
          </a:p>
        </p:txBody>
      </p:sp>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E3E8B5F-ED0A-4D64-8C3E-82ABCD2E9BE9}" type="slidenum">
              <a:rPr lang="en-US" smtClean="0"/>
              <a:t>31</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38" y="2367795"/>
            <a:ext cx="4389120" cy="311627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475" y="4263903"/>
            <a:ext cx="3200400" cy="1984249"/>
          </a:xfrm>
          <a:prstGeom prst="rect">
            <a:avLst/>
          </a:prstGeom>
        </p:spPr>
      </p:pic>
    </p:spTree>
    <p:extLst>
      <p:ext uri="{BB962C8B-B14F-4D97-AF65-F5344CB8AC3E}">
        <p14:creationId xmlns:p14="http://schemas.microsoft.com/office/powerpoint/2010/main" val="2301467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latin typeface="Arial" pitchFamily="34" charset="0"/>
                <a:cs typeface="Arial" pitchFamily="34" charset="0"/>
              </a:rPr>
              <a:t>A tale of discovery</a:t>
            </a:r>
            <a:endParaRPr lang="en-US" dirty="0" smtClean="0">
              <a:latin typeface="Arial" pitchFamily="34" charset="0"/>
              <a:cs typeface="Arial" pitchFamily="34" charset="0"/>
            </a:endParaRPr>
          </a:p>
        </p:txBody>
      </p:sp>
      <p:sp>
        <p:nvSpPr>
          <p:cNvPr id="16389" name="Rectangle 3"/>
          <p:cNvSpPr>
            <a:spLocks noChangeArrowheads="1"/>
          </p:cNvSpPr>
          <p:nvPr/>
        </p:nvSpPr>
        <p:spPr bwMode="black">
          <a:xfrm>
            <a:off x="371475" y="1185863"/>
            <a:ext cx="8772525" cy="5440224"/>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August 2013 ANA in Chicago/Rosemont</a:t>
            </a:r>
          </a:p>
          <a:p>
            <a:pPr marL="682625" lvl="1" indent="-225425" algn="l" defTabSz="742950">
              <a:lnSpc>
                <a:spcPct val="90000"/>
              </a:lnSpc>
              <a:spcBef>
                <a:spcPts val="600"/>
              </a:spcBef>
              <a:spcAft>
                <a:spcPct val="10000"/>
              </a:spcAft>
              <a:buSzPct val="80000"/>
              <a:buFont typeface="Arial" pitchFamily="34" charset="0"/>
              <a:buChar char="•"/>
            </a:pPr>
            <a:r>
              <a:rPr lang="en-US" sz="2600" u="none" dirty="0" smtClean="0">
                <a:solidFill>
                  <a:schemeClr val="bg2"/>
                </a:solidFill>
                <a:latin typeface="Arial" pitchFamily="34" charset="0"/>
                <a:cs typeface="Arial" pitchFamily="34" charset="0"/>
              </a:rPr>
              <a:t>Student asked </a:t>
            </a:r>
            <a:r>
              <a:rPr lang="en-US" sz="2600" i="1" u="none" dirty="0" smtClean="0">
                <a:solidFill>
                  <a:schemeClr val="bg2"/>
                </a:solidFill>
                <a:latin typeface="Arial" pitchFamily="34" charset="0"/>
                <a:cs typeface="Arial" pitchFamily="34" charset="0"/>
              </a:rPr>
              <a:t>“How many die pairs for the 1875-CC?”</a:t>
            </a:r>
          </a:p>
          <a:p>
            <a:pPr marL="682625" lvl="1" indent="-225425" algn="l" defTabSz="742950">
              <a:lnSpc>
                <a:spcPct val="90000"/>
              </a:lnSpc>
              <a:spcBef>
                <a:spcPts val="600"/>
              </a:spcBef>
              <a:spcAft>
                <a:spcPct val="10000"/>
              </a:spcAft>
              <a:buSzPct val="80000"/>
              <a:buFont typeface="Arial" pitchFamily="34" charset="0"/>
              <a:buChar char="•"/>
            </a:pPr>
            <a:r>
              <a:rPr lang="en-US" sz="2600" i="1" u="none" dirty="0" smtClean="0">
                <a:solidFill>
                  <a:schemeClr val="bg2"/>
                </a:solidFill>
                <a:latin typeface="Arial" pitchFamily="34" charset="0"/>
                <a:cs typeface="Arial" pitchFamily="34" charset="0"/>
              </a:rPr>
              <a:t>“2 of course”</a:t>
            </a:r>
          </a:p>
          <a:p>
            <a:pPr marL="682625" lvl="1" indent="-225425" algn="l" defTabSz="742950">
              <a:lnSpc>
                <a:spcPct val="90000"/>
              </a:lnSpc>
              <a:spcBef>
                <a:spcPts val="600"/>
              </a:spcBef>
              <a:spcAft>
                <a:spcPct val="10000"/>
              </a:spcAft>
              <a:buSzPct val="80000"/>
              <a:buFont typeface="Arial" pitchFamily="34" charset="0"/>
              <a:buChar char="•"/>
            </a:pPr>
            <a:r>
              <a:rPr lang="en-US" sz="2600" i="1" u="none" dirty="0" smtClean="0">
                <a:solidFill>
                  <a:schemeClr val="bg2"/>
                </a:solidFill>
                <a:latin typeface="Arial" pitchFamily="34" charset="0"/>
                <a:cs typeface="Arial" pitchFamily="34" charset="0"/>
              </a:rPr>
              <a:t>“Nope, 3.  I think this is a different die!  I think the mintmark is in a different place” </a:t>
            </a:r>
          </a:p>
          <a:p>
            <a:pPr marL="682625" lvl="1" indent="-225425" algn="l" defTabSz="742950">
              <a:lnSpc>
                <a:spcPct val="90000"/>
              </a:lnSpc>
              <a:spcBef>
                <a:spcPts val="600"/>
              </a:spcBef>
              <a:spcAft>
                <a:spcPct val="10000"/>
              </a:spcAft>
              <a:buSzPct val="80000"/>
              <a:buFont typeface="Arial" pitchFamily="34" charset="0"/>
              <a:buChar char="•"/>
            </a:pPr>
            <a:r>
              <a:rPr lang="en-US" sz="2600" u="none" dirty="0" smtClean="0">
                <a:solidFill>
                  <a:schemeClr val="bg2"/>
                </a:solidFill>
                <a:latin typeface="Arial" pitchFamily="34" charset="0"/>
                <a:cs typeface="Arial" pitchFamily="34" charset="0"/>
              </a:rPr>
              <a:t>He was right </a:t>
            </a:r>
          </a:p>
          <a:p>
            <a:pPr marL="682625" lvl="1" indent="-225425" algn="l" defTabSz="742950">
              <a:lnSpc>
                <a:spcPct val="90000"/>
              </a:lnSpc>
              <a:spcBef>
                <a:spcPts val="600"/>
              </a:spcBef>
              <a:spcAft>
                <a:spcPct val="10000"/>
              </a:spcAft>
              <a:buSzPct val="80000"/>
              <a:buFont typeface="Arial" pitchFamily="34" charset="0"/>
              <a:buChar char="•"/>
            </a:pPr>
            <a:endParaRPr lang="en-US" sz="2600" u="none" dirty="0">
              <a:solidFill>
                <a:schemeClr val="bg2"/>
              </a:solidFill>
              <a:latin typeface="Arial" pitchFamily="34" charset="0"/>
              <a:cs typeface="Arial" pitchFamily="34" charset="0"/>
            </a:endParaRPr>
          </a:p>
          <a:p>
            <a:pPr marL="682625" lvl="1" indent="-225425" algn="l" defTabSz="742950">
              <a:lnSpc>
                <a:spcPct val="90000"/>
              </a:lnSpc>
              <a:spcBef>
                <a:spcPts val="600"/>
              </a:spcBef>
              <a:spcAft>
                <a:spcPct val="10000"/>
              </a:spcAft>
              <a:buSzPct val="80000"/>
              <a:buFont typeface="Arial" pitchFamily="34" charset="0"/>
              <a:buChar char="•"/>
            </a:pPr>
            <a:endParaRPr lang="en-US" sz="2600" u="none" dirty="0" smtClean="0">
              <a:solidFill>
                <a:schemeClr val="bg2"/>
              </a:solidFill>
              <a:latin typeface="Arial" pitchFamily="34" charset="0"/>
              <a:cs typeface="Arial" pitchFamily="34" charset="0"/>
            </a:endParaRPr>
          </a:p>
          <a:p>
            <a:pPr marL="682625" lvl="1" indent="-225425" algn="l" defTabSz="742950">
              <a:lnSpc>
                <a:spcPct val="90000"/>
              </a:lnSpc>
              <a:spcBef>
                <a:spcPts val="600"/>
              </a:spcBef>
              <a:spcAft>
                <a:spcPct val="10000"/>
              </a:spcAft>
              <a:buSzPct val="80000"/>
              <a:buFont typeface="Arial" pitchFamily="34" charset="0"/>
              <a:buChar char="•"/>
            </a:pPr>
            <a:endParaRPr lang="en-US" sz="2600" u="none" dirty="0">
              <a:solidFill>
                <a:schemeClr val="bg2"/>
              </a:solidFill>
              <a:latin typeface="Arial" pitchFamily="34" charset="0"/>
              <a:cs typeface="Arial" pitchFamily="34" charset="0"/>
            </a:endParaRPr>
          </a:p>
          <a:p>
            <a:pPr marL="682625" lvl="1" indent="-225425" algn="l" defTabSz="742950">
              <a:lnSpc>
                <a:spcPct val="90000"/>
              </a:lnSpc>
              <a:spcBef>
                <a:spcPts val="600"/>
              </a:spcBef>
              <a:spcAft>
                <a:spcPct val="10000"/>
              </a:spcAft>
              <a:buSzPct val="80000"/>
              <a:buFont typeface="Arial" pitchFamily="34" charset="0"/>
              <a:buChar char="•"/>
            </a:pPr>
            <a:endParaRPr lang="en-US" sz="2600" u="none" dirty="0" smtClean="0">
              <a:solidFill>
                <a:schemeClr val="bg2"/>
              </a:solidFill>
              <a:latin typeface="Arial" pitchFamily="34" charset="0"/>
              <a:cs typeface="Arial" pitchFamily="34" charset="0"/>
            </a:endParaRPr>
          </a:p>
          <a:p>
            <a:pPr marL="682625" lvl="1" indent="-225425" algn="l" defTabSz="742950">
              <a:lnSpc>
                <a:spcPct val="90000"/>
              </a:lnSpc>
              <a:spcBef>
                <a:spcPts val="600"/>
              </a:spcBef>
              <a:spcAft>
                <a:spcPct val="10000"/>
              </a:spcAft>
              <a:buSzPct val="80000"/>
              <a:buFont typeface="Arial" pitchFamily="34" charset="0"/>
              <a:buChar char="•"/>
            </a:pPr>
            <a:endParaRPr lang="en-US" sz="1800" u="none" dirty="0">
              <a:solidFill>
                <a:schemeClr val="bg2"/>
              </a:solidFill>
              <a:latin typeface="Arial" pitchFamily="34" charset="0"/>
              <a:cs typeface="Arial" pitchFamily="34" charset="0"/>
            </a:endParaRPr>
          </a:p>
          <a:p>
            <a:pPr algn="l" defTabSz="742950">
              <a:lnSpc>
                <a:spcPct val="90000"/>
              </a:lnSpc>
              <a:spcBef>
                <a:spcPts val="0"/>
              </a:spcBef>
              <a:spcAft>
                <a:spcPct val="10000"/>
              </a:spcAft>
              <a:buSzPct val="80000"/>
            </a:pPr>
            <a:r>
              <a:rPr lang="en-US" sz="2200" b="1" u="none" dirty="0" smtClean="0">
                <a:solidFill>
                  <a:schemeClr val="bg2"/>
                </a:solidFill>
                <a:latin typeface="Arial" pitchFamily="34" charset="0"/>
                <a:cs typeface="Arial" pitchFamily="34" charset="0"/>
              </a:rPr>
              <a:t>      Close CC                         Wide CC</a:t>
            </a:r>
          </a:p>
        </p:txBody>
      </p:sp>
      <p:pic>
        <p:nvPicPr>
          <p:cNvPr id="6146" name="Picture 2" descr="C:\JMF\20C-Book\Final-pics\75CC-2C-MM.jpg"/>
          <p:cNvPicPr>
            <a:picLocks noChangeAspect="1" noChangeArrowheads="1"/>
          </p:cNvPicPr>
          <p:nvPr/>
        </p:nvPicPr>
        <p:blipFill>
          <a:blip r:embed="rId3" cstate="print"/>
          <a:srcRect/>
          <a:stretch>
            <a:fillRect/>
          </a:stretch>
        </p:blipFill>
        <p:spPr bwMode="auto">
          <a:xfrm>
            <a:off x="3070235" y="4085866"/>
            <a:ext cx="2915289" cy="2011680"/>
          </a:xfrm>
          <a:prstGeom prst="rect">
            <a:avLst/>
          </a:prstGeom>
          <a:noFill/>
        </p:spPr>
      </p:pic>
      <p:pic>
        <p:nvPicPr>
          <p:cNvPr id="6148" name="Picture 4" descr="C:\JMF\20C-Book\Final-pics\75CC-1B-MM.jpg"/>
          <p:cNvPicPr>
            <a:picLocks noChangeAspect="1" noChangeArrowheads="1"/>
          </p:cNvPicPr>
          <p:nvPr/>
        </p:nvPicPr>
        <p:blipFill>
          <a:blip r:embed="rId4" cstate="print"/>
          <a:srcRect/>
          <a:stretch>
            <a:fillRect/>
          </a:stretch>
        </p:blipFill>
        <p:spPr bwMode="auto">
          <a:xfrm>
            <a:off x="52251" y="4104279"/>
            <a:ext cx="2915291" cy="2011680"/>
          </a:xfrm>
          <a:prstGeom prst="rect">
            <a:avLst/>
          </a:prstGeom>
          <a:noFill/>
        </p:spPr>
      </p:pic>
      <p:sp>
        <p:nvSpPr>
          <p:cNvPr id="2" name="TextBox 1"/>
          <p:cNvSpPr txBox="1"/>
          <p:nvPr/>
        </p:nvSpPr>
        <p:spPr>
          <a:xfrm>
            <a:off x="6552467" y="6118029"/>
            <a:ext cx="2148345" cy="461665"/>
          </a:xfrm>
          <a:prstGeom prst="rect">
            <a:avLst/>
          </a:prstGeom>
          <a:noFill/>
        </p:spPr>
        <p:txBody>
          <a:bodyPr wrap="none" rtlCol="0">
            <a:spAutoFit/>
          </a:bodyPr>
          <a:lstStyle/>
          <a:p>
            <a:r>
              <a:rPr lang="en-US" b="1" u="none" dirty="0">
                <a:solidFill>
                  <a:schemeClr val="bg2"/>
                </a:solidFill>
                <a:latin typeface="Arial" pitchFamily="34" charset="0"/>
                <a:cs typeface="Arial" pitchFamily="34" charset="0"/>
              </a:rPr>
              <a:t>The new one</a:t>
            </a:r>
            <a:r>
              <a:rPr lang="en-US" b="1" u="none" dirty="0" smtClean="0">
                <a:solidFill>
                  <a:schemeClr val="bg2"/>
                </a:solidFill>
                <a:latin typeface="Arial" pitchFamily="34" charset="0"/>
                <a:cs typeface="Arial" pitchFamily="34" charset="0"/>
              </a:rPr>
              <a:t>!</a:t>
            </a:r>
            <a:endParaRPr lang="en-US" b="1" u="none" dirty="0">
              <a:solidFill>
                <a:schemeClr val="bg2"/>
              </a:solidFill>
              <a:latin typeface="Arial" pitchFamily="34" charset="0"/>
              <a:cs typeface="Arial" pitchFamily="34" charset="0"/>
            </a:endParaRPr>
          </a:p>
        </p:txBody>
      </p:sp>
      <p:sp>
        <p:nvSpPr>
          <p:cNvPr id="8"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92C26E2C-CDCC-4444-B7DD-6A3A72883243}" type="slidenum">
              <a:rPr lang="en-US" smtClean="0"/>
              <a:t>32</a:t>
            </a:fld>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217" y="4085866"/>
            <a:ext cx="2838704" cy="2011680"/>
          </a:xfrm>
          <a:prstGeom prst="rect">
            <a:avLst/>
          </a:prstGeom>
        </p:spPr>
      </p:pic>
    </p:spTree>
    <p:extLst>
      <p:ext uri="{BB962C8B-B14F-4D97-AF65-F5344CB8AC3E}">
        <p14:creationId xmlns:p14="http://schemas.microsoft.com/office/powerpoint/2010/main" val="336539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latin typeface="Arial" pitchFamily="34" charset="0"/>
                <a:cs typeface="Arial" pitchFamily="34" charset="0"/>
              </a:rPr>
              <a:t>The “new” 1875-CC Reverse</a:t>
            </a:r>
            <a:endParaRPr lang="en-US" dirty="0" smtClean="0">
              <a:latin typeface="Arial" pitchFamily="34" charset="0"/>
              <a:cs typeface="Arial" pitchFamily="34" charset="0"/>
            </a:endParaRPr>
          </a:p>
        </p:txBody>
      </p:sp>
      <p:sp>
        <p:nvSpPr>
          <p:cNvPr id="16389" name="Rectangle 3"/>
          <p:cNvSpPr>
            <a:spLocks noChangeArrowheads="1"/>
          </p:cNvSpPr>
          <p:nvPr/>
        </p:nvSpPr>
        <p:spPr bwMode="black">
          <a:xfrm>
            <a:off x="371475" y="1185863"/>
            <a:ext cx="7844678" cy="1624572"/>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The coin first got his attention not because of the mintmark position…</a:t>
            </a:r>
          </a:p>
          <a:p>
            <a:pPr marL="225425" indent="-225425" algn="l" defTabSz="742950">
              <a:lnSpc>
                <a:spcPct val="90000"/>
              </a:lnSpc>
              <a:spcBef>
                <a:spcPts val="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It was severe die                                            cracks that caught                                             his eye</a:t>
            </a:r>
          </a:p>
        </p:txBody>
      </p:sp>
      <p:sp>
        <p:nvSpPr>
          <p:cNvPr id="11" name="Rectangle 3"/>
          <p:cNvSpPr>
            <a:spLocks noChangeArrowheads="1"/>
          </p:cNvSpPr>
          <p:nvPr/>
        </p:nvSpPr>
        <p:spPr bwMode="black">
          <a:xfrm>
            <a:off x="4970206" y="4673302"/>
            <a:ext cx="4040065" cy="1624572"/>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This seems to be a rare variety</a:t>
            </a:r>
          </a:p>
          <a:p>
            <a:pPr marL="457200" lvl="2" indent="-228600" algn="l" defTabSz="742950">
              <a:lnSpc>
                <a:spcPct val="90000"/>
              </a:lnSpc>
              <a:spcBef>
                <a:spcPts val="1200"/>
              </a:spcBef>
              <a:spcAft>
                <a:spcPct val="10000"/>
              </a:spcAft>
              <a:buSzPct val="80000"/>
              <a:buFont typeface="Arial" panose="020B0604020202020204" pitchFamily="34" charset="0"/>
              <a:buChar char="‒"/>
            </a:pPr>
            <a:r>
              <a:rPr lang="en-US" sz="2800" dirty="0" smtClean="0">
                <a:solidFill>
                  <a:schemeClr val="bg2"/>
                </a:solidFill>
                <a:latin typeface="Arial" pitchFamily="34" charset="0"/>
                <a:cs typeface="Arial" pitchFamily="34" charset="0"/>
              </a:rPr>
              <a:t>Presently 11 known</a:t>
            </a:r>
            <a:endParaRPr lang="en-US" sz="2800" u="none" dirty="0" smtClean="0">
              <a:solidFill>
                <a:schemeClr val="bg2"/>
              </a:solidFill>
              <a:latin typeface="Arial" pitchFamily="34" charset="0"/>
              <a:cs typeface="Arial" pitchFamily="34" charset="0"/>
            </a:endParaRPr>
          </a:p>
        </p:txBody>
      </p:sp>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0CE9BDC-A789-4904-AE90-0D2E028D4B38}" type="slidenum">
              <a:rPr lang="en-US" smtClean="0"/>
              <a:t>33</a:t>
            </a:fld>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4558553" y="1827191"/>
            <a:ext cx="4480560" cy="2821222"/>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tretch>
            <a:fillRect/>
          </a:stretch>
        </p:blipFill>
        <p:spPr>
          <a:xfrm>
            <a:off x="297735" y="3478907"/>
            <a:ext cx="4114800" cy="2848714"/>
          </a:xfrm>
          <a:prstGeom prst="rect">
            <a:avLst/>
          </a:prstGeom>
        </p:spPr>
      </p:pic>
    </p:spTree>
    <p:extLst>
      <p:ext uri="{BB962C8B-B14F-4D97-AF65-F5344CB8AC3E}">
        <p14:creationId xmlns:p14="http://schemas.microsoft.com/office/powerpoint/2010/main" val="1211848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56074"/>
            <a:ext cx="7718425" cy="822325"/>
          </a:xfrm>
        </p:spPr>
        <p:txBody>
          <a:bodyPr/>
          <a:lstStyle/>
          <a:p>
            <a:pPr eaLnBrk="1" hangingPunct="1"/>
            <a:r>
              <a:rPr lang="en-US" sz="3600" dirty="0">
                <a:latin typeface="Arial" pitchFamily="34" charset="0"/>
                <a:cs typeface="Arial" pitchFamily="34" charset="0"/>
              </a:rPr>
              <a:t>September 2013 –</a:t>
            </a:r>
            <a:br>
              <a:rPr lang="en-US" sz="3600" dirty="0">
                <a:latin typeface="Arial" pitchFamily="34" charset="0"/>
                <a:cs typeface="Arial" pitchFamily="34" charset="0"/>
              </a:rPr>
            </a:br>
            <a:r>
              <a:rPr lang="en-US" dirty="0">
                <a:latin typeface="Arial" pitchFamily="34" charset="0"/>
                <a:cs typeface="Arial" pitchFamily="34" charset="0"/>
              </a:rPr>
              <a:t>While working on the book…</a:t>
            </a:r>
            <a:endParaRPr lang="en-US" sz="2800" dirty="0" smtClean="0">
              <a:latin typeface="Arial" pitchFamily="34" charset="0"/>
              <a:cs typeface="Arial" pitchFamily="34" charset="0"/>
            </a:endParaRPr>
          </a:p>
        </p:txBody>
      </p:sp>
      <p:sp>
        <p:nvSpPr>
          <p:cNvPr id="16389" name="Rectangle 3"/>
          <p:cNvSpPr>
            <a:spLocks noChangeArrowheads="1"/>
          </p:cNvSpPr>
          <p:nvPr/>
        </p:nvSpPr>
        <p:spPr bwMode="black">
          <a:xfrm>
            <a:off x="371474" y="1185863"/>
            <a:ext cx="8472273" cy="1624572"/>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I was writing up the new reverse 1875-CC die</a:t>
            </a:r>
          </a:p>
          <a:p>
            <a:pPr marL="225425" indent="-225425" algn="l" defTabSz="742950">
              <a:lnSpc>
                <a:spcPct val="90000"/>
              </a:lnSpc>
              <a:spcBef>
                <a:spcPts val="6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I was also remembering my visit to Carson City </a:t>
            </a:r>
          </a:p>
        </p:txBody>
      </p:sp>
      <p:sp>
        <p:nvSpPr>
          <p:cNvPr id="11" name="Rectangle 3"/>
          <p:cNvSpPr>
            <a:spLocks noChangeArrowheads="1"/>
          </p:cNvSpPr>
          <p:nvPr/>
        </p:nvSpPr>
        <p:spPr bwMode="black">
          <a:xfrm>
            <a:off x="367739" y="2218457"/>
            <a:ext cx="8476009" cy="1624572"/>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I thought back to the CC dies that I had seen in July</a:t>
            </a:r>
          </a:p>
        </p:txBody>
      </p:sp>
      <p:sp>
        <p:nvSpPr>
          <p:cNvPr id="8"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38209F4F-FF81-4586-9A22-B74B2BC866C7}" type="slidenum">
              <a:rPr lang="en-US" smtClean="0"/>
              <a:t>34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1" y="2942626"/>
            <a:ext cx="3576376" cy="35661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391" y="2942626"/>
            <a:ext cx="3607387" cy="3566160"/>
          </a:xfrm>
          <a:prstGeom prst="rect">
            <a:avLst/>
          </a:prstGeom>
        </p:spPr>
      </p:pic>
    </p:spTree>
    <p:extLst>
      <p:ext uri="{BB962C8B-B14F-4D97-AF65-F5344CB8AC3E}">
        <p14:creationId xmlns:p14="http://schemas.microsoft.com/office/powerpoint/2010/main" val="155391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8296411" cy="822325"/>
          </a:xfrm>
        </p:spPr>
        <p:txBody>
          <a:bodyPr/>
          <a:lstStyle/>
          <a:p>
            <a:pPr eaLnBrk="1" hangingPunct="1"/>
            <a:r>
              <a:rPr lang="en-US" sz="3600" dirty="0" smtClean="0">
                <a:latin typeface="Arial" pitchFamily="34" charset="0"/>
                <a:cs typeface="Arial" pitchFamily="34" charset="0"/>
              </a:rPr>
              <a:t>September 2013 – </a:t>
            </a:r>
            <a:br>
              <a:rPr lang="en-US" sz="3600" dirty="0" smtClean="0">
                <a:latin typeface="Arial" pitchFamily="34" charset="0"/>
                <a:cs typeface="Arial" pitchFamily="34" charset="0"/>
              </a:rPr>
            </a:br>
            <a:r>
              <a:rPr lang="en-US" dirty="0"/>
              <a:t>R</a:t>
            </a:r>
            <a:r>
              <a:rPr lang="en-US" dirty="0" smtClean="0"/>
              <a:t>e-examined the die</a:t>
            </a:r>
            <a:endParaRPr lang="en-US" sz="2800" dirty="0" smtClean="0">
              <a:latin typeface="Arial" pitchFamily="34" charset="0"/>
              <a:cs typeface="Arial" pitchFamily="34" charset="0"/>
            </a:endParaRPr>
          </a:p>
        </p:txBody>
      </p:sp>
      <p:sp>
        <p:nvSpPr>
          <p:cNvPr id="16389" name="Rectangle 3"/>
          <p:cNvSpPr>
            <a:spLocks noChangeArrowheads="1"/>
          </p:cNvSpPr>
          <p:nvPr/>
        </p:nvSpPr>
        <p:spPr bwMode="black">
          <a:xfrm>
            <a:off x="371474" y="1185863"/>
            <a:ext cx="8498205" cy="5440224"/>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We have a newly-discovered reverse to consider</a:t>
            </a:r>
          </a:p>
          <a:p>
            <a:pPr marL="225425" indent="-225425" algn="l" defTabSz="742950">
              <a:lnSpc>
                <a:spcPct val="90000"/>
              </a:lnSpc>
              <a:spcBef>
                <a:spcPts val="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Could the die possibly match the new reverse???</a:t>
            </a: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endParaRPr lang="en-US" sz="2800" u="none" dirty="0" smtClean="0">
              <a:solidFill>
                <a:schemeClr val="bg2"/>
              </a:solidFill>
              <a:latin typeface="Arial" pitchFamily="34" charset="0"/>
              <a:cs typeface="Arial" pitchFamily="34" charset="0"/>
            </a:endParaRPr>
          </a:p>
          <a:p>
            <a:pPr marL="225425" indent="-225425" algn="l" defTabSz="742950">
              <a:lnSpc>
                <a:spcPct val="90000"/>
              </a:lnSpc>
              <a:spcBef>
                <a:spcPts val="0"/>
              </a:spcBef>
              <a:spcAft>
                <a:spcPct val="10000"/>
              </a:spcAft>
              <a:buSzPct val="80000"/>
              <a:buFont typeface="Arial" pitchFamily="34" charset="0"/>
              <a:buChar char="•"/>
            </a:pPr>
            <a:r>
              <a:rPr lang="en-US" sz="2800" u="none" dirty="0" smtClean="0">
                <a:solidFill>
                  <a:schemeClr val="bg2"/>
                </a:solidFill>
                <a:latin typeface="Arial" pitchFamily="34" charset="0"/>
                <a:cs typeface="Arial" pitchFamily="34" charset="0"/>
              </a:rPr>
              <a:t>This coin was struck by this die!  Conclusive!</a:t>
            </a:r>
          </a:p>
        </p:txBody>
      </p:sp>
      <p:pic>
        <p:nvPicPr>
          <p:cNvPr id="8194" name="Picture 2"/>
          <p:cNvPicPr>
            <a:picLocks noChangeAspect="1" noChangeArrowheads="1"/>
          </p:cNvPicPr>
          <p:nvPr/>
        </p:nvPicPr>
        <p:blipFill>
          <a:blip r:embed="rId3" cstate="print"/>
          <a:srcRect/>
          <a:stretch>
            <a:fillRect/>
          </a:stretch>
        </p:blipFill>
        <p:spPr bwMode="auto">
          <a:xfrm>
            <a:off x="98611" y="2374155"/>
            <a:ext cx="4446495" cy="3394636"/>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612341" y="2372224"/>
            <a:ext cx="4450976" cy="3398057"/>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4620576" y="2372223"/>
            <a:ext cx="4451517" cy="3396567"/>
          </a:xfrm>
          <a:prstGeom prst="rect">
            <a:avLst/>
          </a:prstGeom>
        </p:spPr>
      </p:pic>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C947675-15D0-4C4A-AD15-82AC72A3122E}" type="slidenum">
              <a:rPr lang="en-US" smtClean="0"/>
              <a:t>35</a:t>
            </a:fld>
            <a:endParaRPr lang="en-US" dirty="0"/>
          </a:p>
        </p:txBody>
      </p:sp>
    </p:spTree>
    <p:extLst>
      <p:ext uri="{BB962C8B-B14F-4D97-AF65-F5344CB8AC3E}">
        <p14:creationId xmlns:p14="http://schemas.microsoft.com/office/powerpoint/2010/main" val="3605003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really geeky stuff – Part 2</a:t>
            </a:r>
            <a:endParaRPr lang="en-US" dirty="0"/>
          </a:p>
        </p:txBody>
      </p:sp>
      <p:sp>
        <p:nvSpPr>
          <p:cNvPr id="3" name="Content Placeholder 2"/>
          <p:cNvSpPr>
            <a:spLocks noGrp="1"/>
          </p:cNvSpPr>
          <p:nvPr>
            <p:ph idx="1"/>
          </p:nvPr>
        </p:nvSpPr>
        <p:spPr/>
        <p:txBody>
          <a:bodyPr/>
          <a:lstStyle/>
          <a:p>
            <a:r>
              <a:rPr lang="en-US" dirty="0" smtClean="0"/>
              <a:t>1875-CC die marriage sequencing</a:t>
            </a:r>
          </a:p>
          <a:p>
            <a:pPr lvl="1"/>
            <a:r>
              <a:rPr lang="en-US" dirty="0" smtClean="0"/>
              <a:t>Sharpness of die gouges over time in different marriages</a:t>
            </a:r>
          </a:p>
          <a:p>
            <a:pPr lvl="1"/>
            <a:r>
              <a:rPr lang="en-US" dirty="0" smtClean="0"/>
              <a:t>Replacing 1 die at a time</a:t>
            </a:r>
          </a:p>
          <a:p>
            <a:pPr lvl="1"/>
            <a:r>
              <a:rPr lang="en-US" dirty="0" smtClean="0"/>
              <a:t>Examining all 5 combinations</a:t>
            </a:r>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36</a:t>
            </a:fld>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tretch>
            <a:fillRect/>
          </a:stretch>
        </p:blipFill>
        <p:spPr>
          <a:xfrm>
            <a:off x="4940080" y="2335038"/>
            <a:ext cx="3226457" cy="3426905"/>
          </a:xfrm>
          <a:prstGeom prst="rect">
            <a:avLst/>
          </a:prstGeom>
        </p:spPr>
      </p:pic>
    </p:spTree>
    <p:extLst>
      <p:ext uri="{BB962C8B-B14F-4D97-AF65-F5344CB8AC3E}">
        <p14:creationId xmlns:p14="http://schemas.microsoft.com/office/powerpoint/2010/main" val="34054740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really geeky stuff – Part 2</a:t>
            </a:r>
            <a:endParaRPr lang="en-US" dirty="0"/>
          </a:p>
        </p:txBody>
      </p:sp>
      <p:sp>
        <p:nvSpPr>
          <p:cNvPr id="3" name="Content Placeholder 2"/>
          <p:cNvSpPr>
            <a:spLocks noGrp="1"/>
          </p:cNvSpPr>
          <p:nvPr>
            <p:ph idx="1"/>
          </p:nvPr>
        </p:nvSpPr>
        <p:spPr/>
        <p:txBody>
          <a:bodyPr/>
          <a:lstStyle/>
          <a:p>
            <a:r>
              <a:rPr lang="en-US" dirty="0" smtClean="0"/>
              <a:t>1875-CC die marriage sequencing</a:t>
            </a:r>
          </a:p>
          <a:p>
            <a:pPr marL="0" indent="0">
              <a:buNone/>
            </a:pPr>
            <a:endParaRPr lang="en-US" dirty="0"/>
          </a:p>
          <a:p>
            <a:pPr marL="0" indent="0">
              <a:buNone/>
            </a:pPr>
            <a:r>
              <a:rPr lang="en-US" dirty="0" smtClean="0"/>
              <a:t>                         </a:t>
            </a:r>
          </a:p>
          <a:p>
            <a:pPr marL="0" indent="0">
              <a:buNone/>
            </a:pPr>
            <a:endParaRPr lang="en-US" dirty="0"/>
          </a:p>
          <a:p>
            <a:pPr marL="0" indent="0">
              <a:spcBef>
                <a:spcPts val="0"/>
              </a:spcBef>
              <a:spcAft>
                <a:spcPts val="0"/>
              </a:spcAft>
              <a:buNone/>
            </a:pPr>
            <a:endParaRPr lang="en-US" sz="4000" dirty="0"/>
          </a:p>
          <a:p>
            <a:pPr marL="0" indent="0">
              <a:buNone/>
            </a:pPr>
            <a:r>
              <a:rPr lang="en-US" dirty="0" smtClean="0"/>
              <a:t>                               1                       2                        3</a:t>
            </a:r>
          </a:p>
          <a:p>
            <a:pPr marL="0" indent="0">
              <a:buNone/>
            </a:pPr>
            <a:endParaRPr lang="en-US" dirty="0"/>
          </a:p>
          <a:p>
            <a:pPr marL="0" indent="0">
              <a:buNone/>
            </a:pPr>
            <a:endParaRPr lang="en-US" dirty="0" smtClean="0"/>
          </a:p>
          <a:p>
            <a:pPr marL="0" indent="0">
              <a:buNone/>
            </a:pPr>
            <a:endParaRPr lang="en-US" dirty="0"/>
          </a:p>
          <a:p>
            <a:pPr marL="0" indent="0">
              <a:spcBef>
                <a:spcPts val="0"/>
              </a:spcBef>
              <a:buNone/>
            </a:pPr>
            <a:r>
              <a:rPr lang="en-US" dirty="0" smtClean="0"/>
              <a:t>        4</a:t>
            </a:r>
          </a:p>
          <a:p>
            <a:pPr marL="0" indent="0">
              <a:spcBef>
                <a:spcPts val="0"/>
              </a:spcBef>
              <a:buNone/>
            </a:pPr>
            <a:r>
              <a:rPr lang="en-US" dirty="0"/>
              <a:t> </a:t>
            </a:r>
            <a:r>
              <a:rPr lang="en-US" dirty="0" smtClean="0"/>
              <a:t>                                                        5</a:t>
            </a:r>
          </a:p>
          <a:p>
            <a:pPr marL="0" indent="0">
              <a:spcBef>
                <a:spcPts val="0"/>
              </a:spcBef>
              <a:buNone/>
            </a:pPr>
            <a:r>
              <a:rPr lang="en-US" b="1" dirty="0" smtClean="0"/>
              <a:t>The recovered CC reverse die was the first one used!</a:t>
            </a:r>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37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4" y="1945276"/>
            <a:ext cx="2057400" cy="13872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94" y="3956020"/>
            <a:ext cx="2057400" cy="138650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3900" y="4263089"/>
            <a:ext cx="2194560" cy="151710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493" y="2171531"/>
            <a:ext cx="2194560" cy="147976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0946" y="2171530"/>
            <a:ext cx="2194560" cy="150107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1951" y="4263089"/>
            <a:ext cx="2194560" cy="150107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2410" y="2171529"/>
            <a:ext cx="2118189" cy="1501079"/>
          </a:xfrm>
          <a:prstGeom prst="rect">
            <a:avLst/>
          </a:prstGeom>
        </p:spPr>
      </p:pic>
    </p:spTree>
    <p:extLst>
      <p:ext uri="{BB962C8B-B14F-4D97-AF65-F5344CB8AC3E}">
        <p14:creationId xmlns:p14="http://schemas.microsoft.com/office/powerpoint/2010/main" val="3874533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latin typeface="Arial" pitchFamily="34" charset="0"/>
                <a:cs typeface="Arial" pitchFamily="34" charset="0"/>
              </a:rPr>
              <a:t>Beginning August </a:t>
            </a:r>
            <a:r>
              <a:rPr lang="en-US" sz="3600" dirty="0" smtClean="0"/>
              <a:t>21</a:t>
            </a:r>
            <a:r>
              <a:rPr lang="en-US" sz="3600" dirty="0" smtClean="0">
                <a:latin typeface="Arial" pitchFamily="34" charset="0"/>
                <a:cs typeface="Arial" pitchFamily="34" charset="0"/>
              </a:rPr>
              <a:t>, 2015…</a:t>
            </a:r>
            <a:endParaRPr lang="en-US" dirty="0" smtClean="0">
              <a:latin typeface="Arial" pitchFamily="34" charset="0"/>
              <a:cs typeface="Arial" pitchFamily="34" charset="0"/>
            </a:endParaRP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5B806A8B-EC1F-4560-B8DD-4E71BA18766B}" type="slidenum">
              <a:rPr lang="en-US" smtClean="0"/>
              <a:t>38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26" y="1487217"/>
            <a:ext cx="8503920" cy="4507077"/>
          </a:xfrm>
          <a:prstGeom prst="rect">
            <a:avLst/>
          </a:prstGeom>
        </p:spPr>
      </p:pic>
    </p:spTree>
    <p:extLst>
      <p:ext uri="{BB962C8B-B14F-4D97-AF65-F5344CB8AC3E}">
        <p14:creationId xmlns:p14="http://schemas.microsoft.com/office/powerpoint/2010/main" val="17099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254255"/>
            <a:ext cx="8296411" cy="822325"/>
          </a:xfrm>
        </p:spPr>
        <p:txBody>
          <a:bodyPr/>
          <a:lstStyle/>
          <a:p>
            <a:pPr eaLnBrk="1" hangingPunct="1">
              <a:lnSpc>
                <a:spcPct val="85000"/>
              </a:lnSpc>
            </a:pPr>
            <a:r>
              <a:rPr lang="en-US" sz="3600" dirty="0" smtClean="0">
                <a:latin typeface="Arial" pitchFamily="34" charset="0"/>
                <a:cs typeface="Arial" pitchFamily="34" charset="0"/>
              </a:rPr>
              <a:t>Special exhibit at </a:t>
            </a:r>
            <a:br>
              <a:rPr lang="en-US" sz="3600" dirty="0" smtClean="0">
                <a:latin typeface="Arial" pitchFamily="34" charset="0"/>
                <a:cs typeface="Arial" pitchFamily="34" charset="0"/>
              </a:rPr>
            </a:br>
            <a:r>
              <a:rPr lang="en-US" sz="3600" dirty="0" smtClean="0">
                <a:latin typeface="Arial" pitchFamily="34" charset="0"/>
                <a:cs typeface="Arial" pitchFamily="34" charset="0"/>
              </a:rPr>
              <a:t>Nevada State Museum</a:t>
            </a:r>
            <a:endParaRPr lang="en-US" sz="2800" dirty="0" smtClean="0">
              <a:latin typeface="Arial" pitchFamily="34" charset="0"/>
              <a:cs typeface="Arial" pitchFamily="34" charset="0"/>
            </a:endParaRPr>
          </a:p>
        </p:txBody>
      </p:sp>
      <p:sp>
        <p:nvSpPr>
          <p:cNvPr id="16389" name="Rectangle 3"/>
          <p:cNvSpPr>
            <a:spLocks noChangeArrowheads="1"/>
          </p:cNvSpPr>
          <p:nvPr/>
        </p:nvSpPr>
        <p:spPr bwMode="black">
          <a:xfrm>
            <a:off x="371474" y="1185863"/>
            <a:ext cx="8498205" cy="2515982"/>
          </a:xfrm>
          <a:prstGeom prst="rect">
            <a:avLst/>
          </a:prstGeom>
          <a:noFill/>
          <a:ln w="9525">
            <a:noFill/>
            <a:miter lim="800000"/>
            <a:headEnd/>
            <a:tailEnd/>
          </a:ln>
        </p:spPr>
        <p:txBody>
          <a:bodyPr lIns="0" tIns="137160" rIns="0" bIns="0"/>
          <a:lstStyle/>
          <a:p>
            <a:pPr marL="225425" indent="-225425" algn="l" defTabSz="742950">
              <a:lnSpc>
                <a:spcPct val="90000"/>
              </a:lnSpc>
              <a:spcBef>
                <a:spcPts val="1200"/>
              </a:spcBef>
              <a:spcAft>
                <a:spcPct val="10000"/>
              </a:spcAft>
              <a:buSzPct val="80000"/>
              <a:buFont typeface="Arial" pitchFamily="34" charset="0"/>
              <a:buChar char="•"/>
            </a:pPr>
            <a:r>
              <a:rPr lang="en-US" sz="2600" u="none" dirty="0" smtClean="0">
                <a:solidFill>
                  <a:schemeClr val="bg2"/>
                </a:solidFill>
                <a:latin typeface="Arial" pitchFamily="34" charset="0"/>
                <a:cs typeface="Arial" pitchFamily="34" charset="0"/>
              </a:rPr>
              <a:t>Exhibit includes, side-by-side… </a:t>
            </a:r>
            <a:endParaRPr lang="en-US" sz="2600" dirty="0">
              <a:solidFill>
                <a:schemeClr val="bg2"/>
              </a:solidFill>
              <a:latin typeface="Arial" pitchFamily="34" charset="0"/>
              <a:cs typeface="Arial" pitchFamily="34" charset="0"/>
            </a:endParaRPr>
          </a:p>
          <a:p>
            <a:pPr marL="685800" lvl="2" indent="-228600" algn="l" defTabSz="742950">
              <a:lnSpc>
                <a:spcPct val="90000"/>
              </a:lnSpc>
              <a:spcBef>
                <a:spcPts val="600"/>
              </a:spcBef>
              <a:spcAft>
                <a:spcPct val="10000"/>
              </a:spcAft>
              <a:buSzPct val="80000"/>
              <a:buFont typeface="Arial" panose="020B0604020202020204" pitchFamily="34" charset="0"/>
              <a:buChar char="-"/>
            </a:pPr>
            <a:r>
              <a:rPr lang="en-US" u="none" dirty="0" smtClean="0">
                <a:solidFill>
                  <a:schemeClr val="bg2"/>
                </a:solidFill>
                <a:latin typeface="Arial" pitchFamily="34" charset="0"/>
                <a:cs typeface="Arial" pitchFamily="34" charset="0"/>
              </a:rPr>
              <a:t>the recovered reverse die, 1875-CC Reverse A</a:t>
            </a:r>
          </a:p>
          <a:p>
            <a:pPr marL="685800" lvl="2" indent="-228600" algn="l" defTabSz="742950">
              <a:lnSpc>
                <a:spcPct val="90000"/>
              </a:lnSpc>
              <a:spcBef>
                <a:spcPts val="600"/>
              </a:spcBef>
              <a:spcAft>
                <a:spcPct val="10000"/>
              </a:spcAft>
              <a:buSzPct val="80000"/>
              <a:buFont typeface="Arial" panose="020B0604020202020204" pitchFamily="34" charset="0"/>
              <a:buChar char="-"/>
            </a:pPr>
            <a:r>
              <a:rPr lang="en-US" u="none" dirty="0" smtClean="0">
                <a:solidFill>
                  <a:schemeClr val="bg2"/>
                </a:solidFill>
                <a:latin typeface="Arial" pitchFamily="34" charset="0"/>
                <a:cs typeface="Arial" pitchFamily="34" charset="0"/>
              </a:rPr>
              <a:t>example of the 1875-CC BF-1 coin struck by that die</a:t>
            </a:r>
          </a:p>
          <a:p>
            <a:pPr marL="225425" indent="-225425" algn="l" defTabSz="742950">
              <a:lnSpc>
                <a:spcPct val="90000"/>
              </a:lnSpc>
              <a:spcBef>
                <a:spcPts val="1200"/>
              </a:spcBef>
              <a:spcAft>
                <a:spcPct val="10000"/>
              </a:spcAft>
              <a:buSzPct val="80000"/>
              <a:buFont typeface="Arial" pitchFamily="34" charset="0"/>
              <a:buChar char="•"/>
            </a:pPr>
            <a:r>
              <a:rPr lang="en-US" sz="2600" dirty="0" smtClean="0">
                <a:solidFill>
                  <a:schemeClr val="bg2"/>
                </a:solidFill>
                <a:latin typeface="Arial" pitchFamily="34" charset="0"/>
                <a:cs typeface="Arial" pitchFamily="34" charset="0"/>
              </a:rPr>
              <a:t>Exhibit will remain a year or more</a:t>
            </a:r>
          </a:p>
          <a:p>
            <a:pPr algn="l" defTabSz="742950">
              <a:lnSpc>
                <a:spcPct val="90000"/>
              </a:lnSpc>
              <a:spcBef>
                <a:spcPts val="1200"/>
              </a:spcBef>
              <a:spcAft>
                <a:spcPct val="10000"/>
              </a:spcAft>
              <a:buSzPct val="80000"/>
            </a:pPr>
            <a:r>
              <a:rPr lang="en-US" sz="2800" u="none" dirty="0" smtClean="0">
                <a:solidFill>
                  <a:srgbClr val="FF0000"/>
                </a:solidFill>
                <a:latin typeface="Arial" pitchFamily="34" charset="0"/>
                <a:cs typeface="Arial" pitchFamily="34" charset="0"/>
              </a:rPr>
              <a:t> </a:t>
            </a:r>
          </a:p>
        </p:txBody>
      </p:sp>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0C947675-15D0-4C4A-AD15-82AC72A3122E}" type="slidenum">
              <a:rPr lang="en-US" smtClean="0"/>
              <a:t>39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925" y="3267584"/>
            <a:ext cx="3200400" cy="316382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802" y="3267584"/>
            <a:ext cx="3200400" cy="3184491"/>
          </a:xfrm>
          <a:prstGeom prst="rect">
            <a:avLst/>
          </a:prstGeom>
        </p:spPr>
      </p:pic>
    </p:spTree>
    <p:extLst>
      <p:ext uri="{BB962C8B-B14F-4D97-AF65-F5344CB8AC3E}">
        <p14:creationId xmlns:p14="http://schemas.microsoft.com/office/powerpoint/2010/main" val="331025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p:txBody>
          <a:bodyPr/>
          <a:lstStyle/>
          <a:p>
            <a:r>
              <a:rPr lang="en-US" dirty="0" smtClean="0"/>
              <a:t>Coins minted by U.S. Mint at start of 1873</a:t>
            </a:r>
            <a:endParaRPr lang="en-US" dirty="0"/>
          </a:p>
        </p:txBody>
      </p:sp>
      <p:sp>
        <p:nvSpPr>
          <p:cNvPr id="1946627" name="Rectangle 3"/>
          <p:cNvSpPr>
            <a:spLocks noGrp="1" noChangeArrowheads="1"/>
          </p:cNvSpPr>
          <p:nvPr>
            <p:ph type="body" idx="1"/>
          </p:nvPr>
        </p:nvSpPr>
        <p:spPr>
          <a:xfrm>
            <a:off x="336550" y="1273175"/>
            <a:ext cx="8394700" cy="4702175"/>
          </a:xfrm>
        </p:spPr>
        <p:txBody>
          <a:bodyPr/>
          <a:lstStyle/>
          <a:p>
            <a:r>
              <a:rPr lang="en-US" dirty="0">
                <a:solidFill>
                  <a:schemeClr val="bg2"/>
                </a:solidFill>
              </a:rPr>
              <a:t>Look at how many slots in your cash register you  needed back </a:t>
            </a:r>
            <a:r>
              <a:rPr lang="en-US" dirty="0" smtClean="0">
                <a:solidFill>
                  <a:schemeClr val="bg2"/>
                </a:solidFill>
              </a:rPr>
              <a:t>then!</a:t>
            </a:r>
            <a:endParaRPr lang="en-US" dirty="0">
              <a:solidFill>
                <a:schemeClr val="bg2"/>
              </a:solidFill>
            </a:endParaRPr>
          </a:p>
          <a:p>
            <a:endParaRPr lang="en-US" sz="800" dirty="0">
              <a:solidFill>
                <a:schemeClr val="bg2"/>
              </a:solidFill>
            </a:endParaRPr>
          </a:p>
          <a:p>
            <a:pPr lvl="1"/>
            <a:r>
              <a:rPr lang="en-US" dirty="0">
                <a:solidFill>
                  <a:schemeClr val="bg2"/>
                </a:solidFill>
              </a:rPr>
              <a:t>One cent</a:t>
            </a:r>
          </a:p>
          <a:p>
            <a:pPr lvl="1"/>
            <a:r>
              <a:rPr lang="en-US" dirty="0">
                <a:solidFill>
                  <a:schemeClr val="bg2"/>
                </a:solidFill>
              </a:rPr>
              <a:t>Two cents</a:t>
            </a:r>
          </a:p>
          <a:p>
            <a:pPr lvl="1"/>
            <a:r>
              <a:rPr lang="en-US" dirty="0">
                <a:solidFill>
                  <a:schemeClr val="bg2"/>
                </a:solidFill>
              </a:rPr>
              <a:t>Silver three cents</a:t>
            </a:r>
          </a:p>
          <a:p>
            <a:pPr lvl="1"/>
            <a:r>
              <a:rPr lang="en-US" dirty="0">
                <a:solidFill>
                  <a:schemeClr val="bg2"/>
                </a:solidFill>
              </a:rPr>
              <a:t>Nickel three cents</a:t>
            </a:r>
          </a:p>
          <a:p>
            <a:pPr lvl="1"/>
            <a:r>
              <a:rPr lang="en-US" dirty="0" smtClean="0">
                <a:solidFill>
                  <a:schemeClr val="bg2"/>
                </a:solidFill>
              </a:rPr>
              <a:t>Silver </a:t>
            </a:r>
            <a:r>
              <a:rPr lang="en-US" dirty="0">
                <a:solidFill>
                  <a:schemeClr val="bg2"/>
                </a:solidFill>
              </a:rPr>
              <a:t>h</a:t>
            </a:r>
            <a:r>
              <a:rPr lang="en-US" dirty="0" smtClean="0">
                <a:solidFill>
                  <a:schemeClr val="bg2"/>
                </a:solidFill>
              </a:rPr>
              <a:t>alf </a:t>
            </a:r>
            <a:r>
              <a:rPr lang="en-US" dirty="0">
                <a:solidFill>
                  <a:schemeClr val="bg2"/>
                </a:solidFill>
              </a:rPr>
              <a:t>dime</a:t>
            </a:r>
          </a:p>
          <a:p>
            <a:pPr lvl="1"/>
            <a:r>
              <a:rPr lang="en-US" dirty="0">
                <a:solidFill>
                  <a:schemeClr val="bg2"/>
                </a:solidFill>
              </a:rPr>
              <a:t>Nickel five cents</a:t>
            </a:r>
          </a:p>
          <a:p>
            <a:pPr lvl="1"/>
            <a:r>
              <a:rPr lang="en-US" dirty="0" smtClean="0">
                <a:solidFill>
                  <a:schemeClr val="bg2"/>
                </a:solidFill>
              </a:rPr>
              <a:t>Dime</a:t>
            </a:r>
            <a:endParaRPr lang="en-US" dirty="0">
              <a:solidFill>
                <a:schemeClr val="bg2"/>
              </a:solidFill>
            </a:endParaRPr>
          </a:p>
          <a:p>
            <a:pPr lvl="1"/>
            <a:r>
              <a:rPr lang="en-US" dirty="0">
                <a:solidFill>
                  <a:schemeClr val="bg2"/>
                </a:solidFill>
              </a:rPr>
              <a:t>Quarter</a:t>
            </a:r>
          </a:p>
        </p:txBody>
      </p:sp>
      <p:sp>
        <p:nvSpPr>
          <p:cNvPr id="1946628" name="Rectangle 4"/>
          <p:cNvSpPr>
            <a:spLocks noChangeArrowheads="1"/>
          </p:cNvSpPr>
          <p:nvPr/>
        </p:nvSpPr>
        <p:spPr bwMode="black">
          <a:xfrm>
            <a:off x="4224338" y="2041525"/>
            <a:ext cx="376713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37160" rIns="0" bIns="0"/>
          <a:lstStyle>
            <a:lvl1pPr marL="342900" indent="-342900" algn="l">
              <a:lnSpc>
                <a:spcPct val="90000"/>
              </a:lnSpc>
              <a:spcBef>
                <a:spcPct val="10000"/>
              </a:spcBef>
              <a:spcAft>
                <a:spcPct val="10000"/>
              </a:spcAft>
              <a:buSzPct val="80000"/>
              <a:buChar char="•"/>
              <a:defRPr sz="2600">
                <a:solidFill>
                  <a:schemeClr val="tx1"/>
                </a:solidFill>
                <a:latin typeface="Futura Bk" pitchFamily="34" charset="0"/>
              </a:defRPr>
            </a:lvl1pPr>
            <a:lvl2pPr marL="742950" indent="-285750" algn="l">
              <a:lnSpc>
                <a:spcPct val="90000"/>
              </a:lnSpc>
              <a:spcBef>
                <a:spcPct val="10000"/>
              </a:spcBef>
              <a:spcAft>
                <a:spcPct val="10000"/>
              </a:spcAft>
              <a:buSzPct val="80000"/>
              <a:buFont typeface="Futura Bk" pitchFamily="34" charset="0"/>
              <a:buChar char="–"/>
              <a:defRPr sz="2400">
                <a:solidFill>
                  <a:schemeClr val="tx1"/>
                </a:solidFill>
                <a:latin typeface="Futura Bk" pitchFamily="34" charset="0"/>
              </a:defRPr>
            </a:lvl2pPr>
            <a:lvl3pPr marL="1143000" indent="-228600" algn="l">
              <a:lnSpc>
                <a:spcPct val="90000"/>
              </a:lnSpc>
              <a:spcBef>
                <a:spcPct val="10000"/>
              </a:spcBef>
              <a:spcAft>
                <a:spcPct val="30000"/>
              </a:spcAft>
              <a:buSzPct val="85000"/>
              <a:buChar char="•"/>
              <a:defRPr sz="2200">
                <a:solidFill>
                  <a:schemeClr val="tx1"/>
                </a:solidFill>
                <a:latin typeface="Futura Bk" pitchFamily="34" charset="0"/>
              </a:defRPr>
            </a:lvl3pPr>
            <a:lvl4pPr marL="1600200" indent="-228600" algn="l">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2057400" indent="-228600" algn="l">
              <a:lnSpc>
                <a:spcPct val="95000"/>
              </a:lnSpc>
              <a:spcBef>
                <a:spcPct val="10000"/>
              </a:spcBef>
              <a:spcAft>
                <a:spcPct val="30000"/>
              </a:spcAft>
              <a:buChar char="–"/>
              <a:defRPr>
                <a:solidFill>
                  <a:schemeClr val="tx1"/>
                </a:solidFill>
                <a:latin typeface="Futura Bk" pitchFamily="34" charset="0"/>
              </a:defRPr>
            </a:lvl5pPr>
            <a:lvl6pPr marL="2514600" indent="-228600" fontAlgn="base">
              <a:lnSpc>
                <a:spcPct val="95000"/>
              </a:lnSpc>
              <a:spcBef>
                <a:spcPct val="10000"/>
              </a:spcBef>
              <a:spcAft>
                <a:spcPct val="30000"/>
              </a:spcAft>
              <a:buChar char="–"/>
              <a:defRPr>
                <a:solidFill>
                  <a:schemeClr val="tx1"/>
                </a:solidFill>
                <a:latin typeface="Futura Bk" pitchFamily="34" charset="0"/>
              </a:defRPr>
            </a:lvl6pPr>
            <a:lvl7pPr marL="2971800" indent="-228600" fontAlgn="base">
              <a:lnSpc>
                <a:spcPct val="95000"/>
              </a:lnSpc>
              <a:spcBef>
                <a:spcPct val="10000"/>
              </a:spcBef>
              <a:spcAft>
                <a:spcPct val="30000"/>
              </a:spcAft>
              <a:buChar char="–"/>
              <a:defRPr>
                <a:solidFill>
                  <a:schemeClr val="tx1"/>
                </a:solidFill>
                <a:latin typeface="Futura Bk" pitchFamily="34" charset="0"/>
              </a:defRPr>
            </a:lvl7pPr>
            <a:lvl8pPr marL="3429000" indent="-228600" fontAlgn="base">
              <a:lnSpc>
                <a:spcPct val="95000"/>
              </a:lnSpc>
              <a:spcBef>
                <a:spcPct val="10000"/>
              </a:spcBef>
              <a:spcAft>
                <a:spcPct val="30000"/>
              </a:spcAft>
              <a:buChar char="–"/>
              <a:defRPr>
                <a:solidFill>
                  <a:schemeClr val="tx1"/>
                </a:solidFill>
                <a:latin typeface="Futura Bk" pitchFamily="34" charset="0"/>
              </a:defRPr>
            </a:lvl8pPr>
            <a:lvl9pPr marL="3886200" indent="-228600" fontAlgn="base">
              <a:lnSpc>
                <a:spcPct val="95000"/>
              </a:lnSpc>
              <a:spcBef>
                <a:spcPct val="10000"/>
              </a:spcBef>
              <a:spcAft>
                <a:spcPct val="30000"/>
              </a:spcAft>
              <a:buChar char="–"/>
              <a:defRPr>
                <a:solidFill>
                  <a:schemeClr val="tx1"/>
                </a:solidFill>
                <a:latin typeface="Futura Bk" pitchFamily="34" charset="0"/>
              </a:defRPr>
            </a:lvl9pPr>
          </a:lstStyle>
          <a:p>
            <a:endParaRPr lang="en-US" sz="800" dirty="0">
              <a:solidFill>
                <a:schemeClr val="bg2"/>
              </a:solidFill>
            </a:endParaRPr>
          </a:p>
          <a:p>
            <a:pPr lvl="1"/>
            <a:r>
              <a:rPr lang="en-US" u="none" dirty="0">
                <a:solidFill>
                  <a:schemeClr val="bg2"/>
                </a:solidFill>
              </a:rPr>
              <a:t>Half dollar</a:t>
            </a:r>
          </a:p>
          <a:p>
            <a:pPr lvl="1"/>
            <a:r>
              <a:rPr lang="en-US" u="none" dirty="0">
                <a:solidFill>
                  <a:schemeClr val="bg2"/>
                </a:solidFill>
              </a:rPr>
              <a:t>Silver dollar</a:t>
            </a:r>
          </a:p>
          <a:p>
            <a:pPr lvl="1"/>
            <a:r>
              <a:rPr lang="en-US" u="none" dirty="0" smtClean="0">
                <a:solidFill>
                  <a:schemeClr val="bg2"/>
                </a:solidFill>
              </a:rPr>
              <a:t>Gold </a:t>
            </a:r>
            <a:r>
              <a:rPr lang="en-US" u="none" dirty="0">
                <a:solidFill>
                  <a:schemeClr val="bg2"/>
                </a:solidFill>
              </a:rPr>
              <a:t>dollar</a:t>
            </a:r>
          </a:p>
          <a:p>
            <a:pPr lvl="1"/>
            <a:r>
              <a:rPr lang="en-US" u="none" dirty="0">
                <a:solidFill>
                  <a:schemeClr val="bg2"/>
                </a:solidFill>
              </a:rPr>
              <a:t>2 ½ dollars</a:t>
            </a:r>
          </a:p>
          <a:p>
            <a:pPr lvl="1"/>
            <a:r>
              <a:rPr lang="en-US" u="none" dirty="0">
                <a:solidFill>
                  <a:schemeClr val="bg2"/>
                </a:solidFill>
              </a:rPr>
              <a:t>3 dollars</a:t>
            </a:r>
          </a:p>
          <a:p>
            <a:pPr lvl="1"/>
            <a:r>
              <a:rPr lang="en-US" u="none" dirty="0">
                <a:solidFill>
                  <a:schemeClr val="bg2"/>
                </a:solidFill>
              </a:rPr>
              <a:t>5 dollars</a:t>
            </a:r>
          </a:p>
          <a:p>
            <a:pPr lvl="1"/>
            <a:r>
              <a:rPr lang="en-US" u="none" dirty="0">
                <a:solidFill>
                  <a:schemeClr val="bg2"/>
                </a:solidFill>
              </a:rPr>
              <a:t>10 dollars</a:t>
            </a:r>
          </a:p>
          <a:p>
            <a:pPr lvl="1"/>
            <a:r>
              <a:rPr lang="en-US" u="none" dirty="0">
                <a:solidFill>
                  <a:schemeClr val="bg2"/>
                </a:solidFill>
              </a:rPr>
              <a:t>20 </a:t>
            </a:r>
            <a:r>
              <a:rPr lang="en-US" u="none" dirty="0" smtClean="0">
                <a:solidFill>
                  <a:schemeClr val="bg2"/>
                </a:solidFill>
              </a:rPr>
              <a:t>dollars</a:t>
            </a:r>
          </a:p>
          <a:p>
            <a:pPr lvl="1"/>
            <a:r>
              <a:rPr lang="en-US" u="none" dirty="0">
                <a:solidFill>
                  <a:schemeClr val="bg2"/>
                </a:solidFill>
              </a:rPr>
              <a:t>Trade </a:t>
            </a:r>
            <a:r>
              <a:rPr lang="en-US" u="none" dirty="0" smtClean="0">
                <a:solidFill>
                  <a:schemeClr val="bg2"/>
                </a:solidFill>
              </a:rPr>
              <a:t>dollar</a:t>
            </a:r>
            <a:endParaRPr lang="en-US" u="none" dirty="0">
              <a:solidFill>
                <a:schemeClr val="bg2"/>
              </a:solidFill>
            </a:endParaRPr>
          </a:p>
        </p:txBody>
      </p:sp>
      <p:grpSp>
        <p:nvGrpSpPr>
          <p:cNvPr id="7" name="Group 10"/>
          <p:cNvGrpSpPr>
            <a:grpSpLocks/>
          </p:cNvGrpSpPr>
          <p:nvPr/>
        </p:nvGrpSpPr>
        <p:grpSpPr bwMode="auto">
          <a:xfrm>
            <a:off x="755650" y="2836863"/>
            <a:ext cx="1893888" cy="158750"/>
            <a:chOff x="476" y="1787"/>
            <a:chExt cx="1193" cy="100"/>
          </a:xfrm>
        </p:grpSpPr>
        <p:sp>
          <p:nvSpPr>
            <p:cNvPr id="8" name="Line 8"/>
            <p:cNvSpPr>
              <a:spLocks noChangeShapeType="1"/>
            </p:cNvSpPr>
            <p:nvPr/>
          </p:nvSpPr>
          <p:spPr bwMode="auto">
            <a:xfrm>
              <a:off x="476" y="1787"/>
              <a:ext cx="1185" cy="92"/>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sp>
          <p:nvSpPr>
            <p:cNvPr id="9" name="Line 9"/>
            <p:cNvSpPr>
              <a:spLocks noChangeShapeType="1"/>
            </p:cNvSpPr>
            <p:nvPr/>
          </p:nvSpPr>
          <p:spPr bwMode="auto">
            <a:xfrm flipV="1">
              <a:off x="484" y="1796"/>
              <a:ext cx="1185" cy="91"/>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grpSp>
      <p:grpSp>
        <p:nvGrpSpPr>
          <p:cNvPr id="10" name="Group 11"/>
          <p:cNvGrpSpPr>
            <a:grpSpLocks/>
          </p:cNvGrpSpPr>
          <p:nvPr/>
        </p:nvGrpSpPr>
        <p:grpSpPr bwMode="auto">
          <a:xfrm>
            <a:off x="819150" y="3192463"/>
            <a:ext cx="2239963" cy="223837"/>
            <a:chOff x="476" y="1787"/>
            <a:chExt cx="1193" cy="100"/>
          </a:xfrm>
        </p:grpSpPr>
        <p:sp>
          <p:nvSpPr>
            <p:cNvPr id="11" name="Line 12"/>
            <p:cNvSpPr>
              <a:spLocks noChangeShapeType="1"/>
            </p:cNvSpPr>
            <p:nvPr/>
          </p:nvSpPr>
          <p:spPr bwMode="auto">
            <a:xfrm>
              <a:off x="476" y="1787"/>
              <a:ext cx="1185" cy="92"/>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sp>
          <p:nvSpPr>
            <p:cNvPr id="12" name="Line 13"/>
            <p:cNvSpPr>
              <a:spLocks noChangeShapeType="1"/>
            </p:cNvSpPr>
            <p:nvPr/>
          </p:nvSpPr>
          <p:spPr bwMode="auto">
            <a:xfrm flipV="1">
              <a:off x="484" y="1796"/>
              <a:ext cx="1185" cy="91"/>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grpSp>
      <p:grpSp>
        <p:nvGrpSpPr>
          <p:cNvPr id="13" name="Group 14"/>
          <p:cNvGrpSpPr>
            <a:grpSpLocks/>
          </p:cNvGrpSpPr>
          <p:nvPr/>
        </p:nvGrpSpPr>
        <p:grpSpPr bwMode="auto">
          <a:xfrm>
            <a:off x="831850" y="3979863"/>
            <a:ext cx="2239963" cy="223837"/>
            <a:chOff x="476" y="1787"/>
            <a:chExt cx="1193" cy="100"/>
          </a:xfrm>
        </p:grpSpPr>
        <p:sp>
          <p:nvSpPr>
            <p:cNvPr id="14" name="Line 15"/>
            <p:cNvSpPr>
              <a:spLocks noChangeShapeType="1"/>
            </p:cNvSpPr>
            <p:nvPr/>
          </p:nvSpPr>
          <p:spPr bwMode="auto">
            <a:xfrm>
              <a:off x="476" y="1787"/>
              <a:ext cx="1185" cy="92"/>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sp>
          <p:nvSpPr>
            <p:cNvPr id="15" name="Line 16"/>
            <p:cNvSpPr>
              <a:spLocks noChangeShapeType="1"/>
            </p:cNvSpPr>
            <p:nvPr/>
          </p:nvSpPr>
          <p:spPr bwMode="auto">
            <a:xfrm flipV="1">
              <a:off x="484" y="1796"/>
              <a:ext cx="1185" cy="91"/>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grpSp>
      <p:grpSp>
        <p:nvGrpSpPr>
          <p:cNvPr id="16" name="Group 17"/>
          <p:cNvGrpSpPr>
            <a:grpSpLocks/>
          </p:cNvGrpSpPr>
          <p:nvPr/>
        </p:nvGrpSpPr>
        <p:grpSpPr bwMode="auto">
          <a:xfrm>
            <a:off x="4870450" y="2830513"/>
            <a:ext cx="1893888" cy="158750"/>
            <a:chOff x="476" y="1787"/>
            <a:chExt cx="1193" cy="100"/>
          </a:xfrm>
        </p:grpSpPr>
        <p:sp>
          <p:nvSpPr>
            <p:cNvPr id="17" name="Line 18"/>
            <p:cNvSpPr>
              <a:spLocks noChangeShapeType="1"/>
            </p:cNvSpPr>
            <p:nvPr/>
          </p:nvSpPr>
          <p:spPr bwMode="auto">
            <a:xfrm>
              <a:off x="476" y="1787"/>
              <a:ext cx="1185" cy="92"/>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sp>
          <p:nvSpPr>
            <p:cNvPr id="18" name="Line 19"/>
            <p:cNvSpPr>
              <a:spLocks noChangeShapeType="1"/>
            </p:cNvSpPr>
            <p:nvPr/>
          </p:nvSpPr>
          <p:spPr bwMode="auto">
            <a:xfrm flipV="1">
              <a:off x="484" y="1796"/>
              <a:ext cx="1185" cy="91"/>
            </a:xfrm>
            <a:prstGeom prst="line">
              <a:avLst/>
            </a:prstGeom>
            <a:noFill/>
            <a:ln w="38100">
              <a:solidFill>
                <a:srgbClr val="FF0000"/>
              </a:solidFill>
              <a:round/>
              <a:headEnd/>
              <a:tailEnd type="non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grpSp>
      <p:sp>
        <p:nvSpPr>
          <p:cNvPr id="19"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37D858D-7C67-4034-B13E-E8DF6FD5120E}" type="slidenum">
              <a:rPr lang="en-US" smtClean="0"/>
              <a:t>4</a:t>
            </a:fld>
            <a:endParaRPr lang="en-US" dirty="0"/>
          </a:p>
        </p:txBody>
      </p:sp>
    </p:spTree>
    <p:extLst>
      <p:ext uri="{BB962C8B-B14F-4D97-AF65-F5344CB8AC3E}">
        <p14:creationId xmlns:p14="http://schemas.microsoft.com/office/powerpoint/2010/main" val="785642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628">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 and coin reunited!</a:t>
            </a:r>
            <a:endParaRPr lang="en-US" dirty="0"/>
          </a:p>
        </p:txBody>
      </p:sp>
      <p:sp>
        <p:nvSpPr>
          <p:cNvPr id="3" name="Content Placeholder 2"/>
          <p:cNvSpPr>
            <a:spLocks noGrp="1"/>
          </p:cNvSpPr>
          <p:nvPr>
            <p:ph idx="1"/>
          </p:nvPr>
        </p:nvSpPr>
        <p:spPr/>
        <p:txBody>
          <a:bodyPr/>
          <a:lstStyle/>
          <a:p>
            <a:r>
              <a:rPr lang="en-US" dirty="0" smtClean="0"/>
              <a:t>Just past the Nevada Ghost Town exhibit, to the right</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40</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01" y="1858297"/>
            <a:ext cx="4357169"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790" y="2665708"/>
            <a:ext cx="3657600" cy="3289750"/>
          </a:xfrm>
          <a:prstGeom prst="rect">
            <a:avLst/>
          </a:prstGeom>
        </p:spPr>
      </p:pic>
    </p:spTree>
    <p:extLst>
      <p:ext uri="{BB962C8B-B14F-4D97-AF65-F5344CB8AC3E}">
        <p14:creationId xmlns:p14="http://schemas.microsoft.com/office/powerpoint/2010/main" val="410935127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 and coin reunited!</a:t>
            </a:r>
          </a:p>
        </p:txBody>
      </p:sp>
      <p:sp>
        <p:nvSpPr>
          <p:cNvPr id="3" name="Content Placeholder 2"/>
          <p:cNvSpPr>
            <a:spLocks noGrp="1"/>
          </p:cNvSpPr>
          <p:nvPr>
            <p:ph idx="1"/>
          </p:nvPr>
        </p:nvSpPr>
        <p:spPr/>
        <p:txBody>
          <a:bodyPr/>
          <a:lstStyle/>
          <a:p>
            <a:r>
              <a:rPr lang="en-US" dirty="0" smtClean="0"/>
              <a:t>On your way to Press #1 striking medals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41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583" y="1971675"/>
            <a:ext cx="7042633" cy="4572000"/>
          </a:xfrm>
          <a:prstGeom prst="rect">
            <a:avLst/>
          </a:prstGeom>
        </p:spPr>
      </p:pic>
    </p:spTree>
    <p:extLst>
      <p:ext uri="{BB962C8B-B14F-4D97-AF65-F5344CB8AC3E}">
        <p14:creationId xmlns:p14="http://schemas.microsoft.com/office/powerpoint/2010/main" val="14786700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88" y="116680"/>
            <a:ext cx="6816329" cy="912019"/>
          </a:xfrm>
        </p:spPr>
        <p:txBody>
          <a:bodyPr/>
          <a:lstStyle/>
          <a:p>
            <a:pPr eaLnBrk="1" fontAlgn="auto" hangingPunct="1">
              <a:spcAft>
                <a:spcPts val="0"/>
              </a:spcAft>
              <a:defRPr/>
            </a:pPr>
            <a:r>
              <a:rPr lang="en-US" dirty="0" smtClean="0"/>
              <a:t>Comprehensive reference</a:t>
            </a:r>
            <a:endParaRPr lang="en-US" dirty="0"/>
          </a:p>
        </p:txBody>
      </p:sp>
      <p:pic>
        <p:nvPicPr>
          <p:cNvPr id="153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3239" y="1536874"/>
            <a:ext cx="3617911" cy="336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969169" y="5061855"/>
            <a:ext cx="8079581" cy="701279"/>
          </a:xfrm>
          <a:prstGeom prst="rect">
            <a:avLst/>
          </a:prstGeom>
        </p:spPr>
        <p:txBody>
          <a:bodyPr anchor="ctr">
            <a:normAutofit/>
          </a:bodyPr>
          <a:lstStyle>
            <a:lvl1pPr algn="l" rtl="0" fontAlgn="base">
              <a:lnSpc>
                <a:spcPct val="85000"/>
              </a:lnSpc>
              <a:spcBef>
                <a:spcPct val="0"/>
              </a:spcBef>
              <a:spcAft>
                <a:spcPct val="0"/>
              </a:spcAft>
              <a:defRPr sz="5400" kern="1200" spc="-120">
                <a:solidFill>
                  <a:schemeClr val="accent1"/>
                </a:solidFill>
                <a:latin typeface="+mj-lt"/>
                <a:ea typeface="+mj-ea"/>
                <a:cs typeface="+mj-cs"/>
              </a:defRPr>
            </a:lvl1pPr>
            <a:lvl2pPr algn="l" rtl="0" fontAlgn="base">
              <a:lnSpc>
                <a:spcPct val="85000"/>
              </a:lnSpc>
              <a:spcBef>
                <a:spcPct val="0"/>
              </a:spcBef>
              <a:spcAft>
                <a:spcPct val="0"/>
              </a:spcAft>
              <a:defRPr sz="5400">
                <a:solidFill>
                  <a:schemeClr val="accent1"/>
                </a:solidFill>
                <a:latin typeface="Calibri Light" panose="020F0302020204030204" pitchFamily="34" charset="0"/>
              </a:defRPr>
            </a:lvl2pPr>
            <a:lvl3pPr algn="l" rtl="0" fontAlgn="base">
              <a:lnSpc>
                <a:spcPct val="85000"/>
              </a:lnSpc>
              <a:spcBef>
                <a:spcPct val="0"/>
              </a:spcBef>
              <a:spcAft>
                <a:spcPct val="0"/>
              </a:spcAft>
              <a:defRPr sz="5400">
                <a:solidFill>
                  <a:schemeClr val="accent1"/>
                </a:solidFill>
                <a:latin typeface="Calibri Light" panose="020F0302020204030204" pitchFamily="34" charset="0"/>
              </a:defRPr>
            </a:lvl3pPr>
            <a:lvl4pPr algn="l" rtl="0" fontAlgn="base">
              <a:lnSpc>
                <a:spcPct val="85000"/>
              </a:lnSpc>
              <a:spcBef>
                <a:spcPct val="0"/>
              </a:spcBef>
              <a:spcAft>
                <a:spcPct val="0"/>
              </a:spcAft>
              <a:defRPr sz="5400">
                <a:solidFill>
                  <a:schemeClr val="accent1"/>
                </a:solidFill>
                <a:latin typeface="Calibri Light" panose="020F0302020204030204" pitchFamily="34" charset="0"/>
              </a:defRPr>
            </a:lvl4pPr>
            <a:lvl5pPr algn="l" rtl="0" fontAlgn="base">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defTabSz="685800" eaLnBrk="1" fontAlgn="auto" hangingPunct="1">
              <a:spcAft>
                <a:spcPts val="0"/>
              </a:spcAft>
              <a:defRPr/>
            </a:pPr>
            <a:r>
              <a:rPr lang="en-US" sz="2700" b="1" dirty="0">
                <a:solidFill>
                  <a:srgbClr val="000000"/>
                </a:solidFill>
                <a:latin typeface="Arial" panose="020B0604020202020204" pitchFamily="34" charset="0"/>
                <a:cs typeface="Arial" panose="020B0604020202020204" pitchFamily="34" charset="0"/>
              </a:rPr>
              <a:t> </a:t>
            </a:r>
            <a:r>
              <a:rPr lang="en-US" sz="2700" b="1" dirty="0" smtClean="0">
                <a:solidFill>
                  <a:srgbClr val="000000"/>
                </a:solidFill>
                <a:latin typeface="Arial" panose="020B0604020202020204" pitchFamily="34" charset="0"/>
                <a:cs typeface="Arial" panose="020B0604020202020204" pitchFamily="34" charset="0"/>
              </a:rPr>
              <a:t> </a:t>
            </a:r>
            <a:r>
              <a:rPr lang="en-US" sz="2700" b="1" u="none" dirty="0" smtClean="0">
                <a:solidFill>
                  <a:srgbClr val="000000"/>
                </a:solidFill>
                <a:latin typeface="Arial" panose="020B0604020202020204" pitchFamily="34" charset="0"/>
                <a:cs typeface="Arial" panose="020B0604020202020204" pitchFamily="34" charset="0"/>
              </a:rPr>
              <a:t>Reference </a:t>
            </a:r>
            <a:r>
              <a:rPr lang="en-US" sz="2700" b="1" u="none" dirty="0">
                <a:solidFill>
                  <a:srgbClr val="000000"/>
                </a:solidFill>
                <a:latin typeface="Arial" panose="020B0604020202020204" pitchFamily="34" charset="0"/>
                <a:cs typeface="Arial" panose="020B0604020202020204" pitchFamily="34" charset="0"/>
              </a:rPr>
              <a:t>book           </a:t>
            </a:r>
            <a:r>
              <a:rPr lang="en-US" sz="2700" b="1" u="none" dirty="0" smtClean="0">
                <a:solidFill>
                  <a:srgbClr val="000000"/>
                </a:solidFill>
                <a:latin typeface="Arial" panose="020B0604020202020204" pitchFamily="34" charset="0"/>
                <a:cs typeface="Arial" panose="020B0604020202020204" pitchFamily="34" charset="0"/>
              </a:rPr>
              <a:t>   www.doubledimes.com</a:t>
            </a:r>
            <a:endParaRPr lang="en-US" sz="2700" b="1" u="none"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val="0"/>
              </a:ext>
            </a:extLst>
          </a:blip>
          <a:stretch>
            <a:fillRect/>
          </a:stretch>
        </p:blipFill>
        <p:spPr>
          <a:xfrm>
            <a:off x="969169" y="1536875"/>
            <a:ext cx="2792456" cy="3364909"/>
          </a:xfrm>
          <a:prstGeom prst="rect">
            <a:avLst/>
          </a:prstGeom>
        </p:spPr>
      </p:pic>
      <p:sp>
        <p:nvSpPr>
          <p:cNvPr id="8" name="Title 1"/>
          <p:cNvSpPr txBox="1">
            <a:spLocks/>
          </p:cNvSpPr>
          <p:nvPr/>
        </p:nvSpPr>
        <p:spPr>
          <a:xfrm>
            <a:off x="854439" y="5711039"/>
            <a:ext cx="7794886" cy="742011"/>
          </a:xfrm>
          <a:prstGeom prst="rect">
            <a:avLst/>
          </a:prstGeom>
        </p:spPr>
        <p:txBody>
          <a:bodyPr anchor="ctr">
            <a:noAutofit/>
          </a:bodyPr>
          <a:lstStyle>
            <a:lvl1pPr algn="l" rtl="0" fontAlgn="base">
              <a:lnSpc>
                <a:spcPct val="85000"/>
              </a:lnSpc>
              <a:spcBef>
                <a:spcPct val="0"/>
              </a:spcBef>
              <a:spcAft>
                <a:spcPct val="0"/>
              </a:spcAft>
              <a:defRPr sz="5400" kern="1200" spc="-120">
                <a:solidFill>
                  <a:schemeClr val="accent1"/>
                </a:solidFill>
                <a:latin typeface="+mj-lt"/>
                <a:ea typeface="+mj-ea"/>
                <a:cs typeface="+mj-cs"/>
              </a:defRPr>
            </a:lvl1pPr>
            <a:lvl2pPr algn="l" rtl="0" fontAlgn="base">
              <a:lnSpc>
                <a:spcPct val="85000"/>
              </a:lnSpc>
              <a:spcBef>
                <a:spcPct val="0"/>
              </a:spcBef>
              <a:spcAft>
                <a:spcPct val="0"/>
              </a:spcAft>
              <a:defRPr sz="5400">
                <a:solidFill>
                  <a:schemeClr val="accent1"/>
                </a:solidFill>
                <a:latin typeface="Calibri Light" panose="020F0302020204030204" pitchFamily="34" charset="0"/>
              </a:defRPr>
            </a:lvl2pPr>
            <a:lvl3pPr algn="l" rtl="0" fontAlgn="base">
              <a:lnSpc>
                <a:spcPct val="85000"/>
              </a:lnSpc>
              <a:spcBef>
                <a:spcPct val="0"/>
              </a:spcBef>
              <a:spcAft>
                <a:spcPct val="0"/>
              </a:spcAft>
              <a:defRPr sz="5400">
                <a:solidFill>
                  <a:schemeClr val="accent1"/>
                </a:solidFill>
                <a:latin typeface="Calibri Light" panose="020F0302020204030204" pitchFamily="34" charset="0"/>
              </a:defRPr>
            </a:lvl3pPr>
            <a:lvl4pPr algn="l" rtl="0" fontAlgn="base">
              <a:lnSpc>
                <a:spcPct val="85000"/>
              </a:lnSpc>
              <a:spcBef>
                <a:spcPct val="0"/>
              </a:spcBef>
              <a:spcAft>
                <a:spcPct val="0"/>
              </a:spcAft>
              <a:defRPr sz="5400">
                <a:solidFill>
                  <a:schemeClr val="accent1"/>
                </a:solidFill>
                <a:latin typeface="Calibri Light" panose="020F0302020204030204" pitchFamily="34" charset="0"/>
              </a:defRPr>
            </a:lvl4pPr>
            <a:lvl5pPr algn="l" rtl="0" fontAlgn="base">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defTabSz="685800" eaLnBrk="1" fontAlgn="auto" hangingPunct="1">
              <a:spcAft>
                <a:spcPts val="0"/>
              </a:spcAft>
              <a:defRPr/>
            </a:pPr>
            <a:r>
              <a:rPr lang="en-US" sz="2400" u="none" dirty="0" smtClean="0">
                <a:solidFill>
                  <a:srgbClr val="000000"/>
                </a:solidFill>
                <a:latin typeface="Arial" panose="020B0604020202020204" pitchFamily="34" charset="0"/>
                <a:cs typeface="Arial" panose="020B0604020202020204" pitchFamily="34" charset="0"/>
              </a:rPr>
              <a:t>179 pages, spiral bound           Web book available at no cost</a:t>
            </a:r>
          </a:p>
          <a:p>
            <a:pPr defTabSz="685800" eaLnBrk="1" fontAlgn="auto" hangingPunct="1">
              <a:lnSpc>
                <a:spcPct val="100000"/>
              </a:lnSpc>
              <a:spcAft>
                <a:spcPts val="0"/>
              </a:spcAft>
              <a:defRPr/>
            </a:pPr>
            <a:r>
              <a:rPr lang="en-US" sz="2400" u="none" dirty="0" smtClean="0">
                <a:solidFill>
                  <a:srgbClr val="000000"/>
                </a:solidFill>
                <a:latin typeface="Arial" panose="020B0604020202020204" pitchFamily="34" charset="0"/>
                <a:cs typeface="Arial" panose="020B0604020202020204" pitchFamily="34" charset="0"/>
              </a:rPr>
              <a:t> Nearly 400 photos                    Excellent for use at coin shows</a:t>
            </a:r>
            <a:endParaRPr lang="en-US" sz="2400" u="none" dirty="0">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90E9B97-E8CB-466C-80F5-1543085B74DF}" type="slidenum">
              <a:rPr lang="en-US" smtClean="0"/>
              <a:t>42</a:t>
            </a:fld>
            <a:endParaRPr lang="en-US" dirty="0"/>
          </a:p>
        </p:txBody>
      </p:sp>
    </p:spTree>
    <p:extLst>
      <p:ext uri="{BB962C8B-B14F-4D97-AF65-F5344CB8AC3E}">
        <p14:creationId xmlns:p14="http://schemas.microsoft.com/office/powerpoint/2010/main" val="184259685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338138" y="195263"/>
            <a:ext cx="7718425" cy="822325"/>
          </a:xfrm>
        </p:spPr>
        <p:txBody>
          <a:bodyPr/>
          <a:lstStyle/>
          <a:p>
            <a:pPr eaLnBrk="1" hangingPunct="1"/>
            <a:r>
              <a:rPr lang="en-US" sz="3600" dirty="0" smtClean="0"/>
              <a:t>Double Dime Summit – July 2013</a:t>
            </a:r>
            <a:endParaRPr lang="en-US" dirty="0" smtClean="0"/>
          </a:p>
        </p:txBody>
      </p:sp>
      <p:sp>
        <p:nvSpPr>
          <p:cNvPr id="16389" name="Rectangle 3"/>
          <p:cNvSpPr>
            <a:spLocks noChangeArrowheads="1"/>
          </p:cNvSpPr>
          <p:nvPr/>
        </p:nvSpPr>
        <p:spPr bwMode="black">
          <a:xfrm>
            <a:off x="492125" y="1185864"/>
            <a:ext cx="8066088" cy="1306614"/>
          </a:xfrm>
          <a:prstGeom prst="rect">
            <a:avLst/>
          </a:prstGeom>
          <a:noFill/>
          <a:ln w="9525">
            <a:noFill/>
            <a:miter lim="800000"/>
            <a:headEnd/>
            <a:tailEnd/>
          </a:ln>
        </p:spPr>
        <p:txBody>
          <a:bodyPr lIns="0" tIns="137160" rIns="0" bIns="0"/>
          <a:lstStyle/>
          <a:p>
            <a:pPr marL="225425" indent="-225425" algn="l" defTabSz="742950">
              <a:lnSpc>
                <a:spcPct val="90000"/>
              </a:lnSpc>
              <a:spcBef>
                <a:spcPct val="10000"/>
              </a:spcBef>
              <a:spcAft>
                <a:spcPct val="10000"/>
              </a:spcAft>
              <a:buSzPct val="80000"/>
            </a:pPr>
            <a:r>
              <a:rPr lang="en-US" sz="2600" u="none" dirty="0" smtClean="0">
                <a:solidFill>
                  <a:schemeClr val="bg2"/>
                </a:solidFill>
                <a:latin typeface="Futura Bk" pitchFamily="34" charset="0"/>
              </a:rPr>
              <a:t>Over 650 20-cent pieces examined over 7 days</a:t>
            </a:r>
          </a:p>
          <a:p>
            <a:pPr marL="225425" indent="-225425" algn="l" defTabSz="742950">
              <a:lnSpc>
                <a:spcPct val="90000"/>
              </a:lnSpc>
              <a:spcBef>
                <a:spcPct val="10000"/>
              </a:spcBef>
              <a:spcAft>
                <a:spcPct val="10000"/>
              </a:spcAft>
              <a:buSzPct val="80000"/>
              <a:buFont typeface="Arial" pitchFamily="34" charset="0"/>
              <a:buChar char="•"/>
            </a:pPr>
            <a:r>
              <a:rPr lang="en-US" u="none" dirty="0" smtClean="0">
                <a:solidFill>
                  <a:schemeClr val="bg2"/>
                </a:solidFill>
                <a:latin typeface="Futura Bk" pitchFamily="34" charset="0"/>
              </a:rPr>
              <a:t>Collective research aggregated and organized</a:t>
            </a:r>
            <a:endParaRPr lang="en-US" u="none" dirty="0">
              <a:solidFill>
                <a:schemeClr val="bg2"/>
              </a:solidFill>
              <a:latin typeface="Futura Bk" pitchFamily="34" charset="0"/>
            </a:endParaRPr>
          </a:p>
        </p:txBody>
      </p:sp>
      <p:sp>
        <p:nvSpPr>
          <p:cNvPr id="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6F7178F3-B0B6-445A-9D00-7FEA51DF5A51}" type="slidenum">
              <a:rPr lang="en-US" smtClean="0"/>
              <a:t>43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25" y="2249831"/>
            <a:ext cx="8229600" cy="4079531"/>
          </a:xfrm>
          <a:prstGeom prst="rect">
            <a:avLst/>
          </a:prstGeom>
        </p:spPr>
      </p:pic>
    </p:spTree>
    <p:extLst>
      <p:ext uri="{BB962C8B-B14F-4D97-AF65-F5344CB8AC3E}">
        <p14:creationId xmlns:p14="http://schemas.microsoft.com/office/powerpoint/2010/main" val="207636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en-US" smtClean="0"/>
              <a:t>Summary</a:t>
            </a:r>
          </a:p>
        </p:txBody>
      </p:sp>
      <p:sp>
        <p:nvSpPr>
          <p:cNvPr id="43013" name="Rectangle 3"/>
          <p:cNvSpPr>
            <a:spLocks noGrp="1" noChangeArrowheads="1"/>
          </p:cNvSpPr>
          <p:nvPr>
            <p:ph type="body" idx="1"/>
          </p:nvPr>
        </p:nvSpPr>
        <p:spPr/>
        <p:txBody>
          <a:bodyPr/>
          <a:lstStyle/>
          <a:p>
            <a:pPr eaLnBrk="1" hangingPunct="1"/>
            <a:r>
              <a:rPr lang="en-US" dirty="0" smtClean="0">
                <a:solidFill>
                  <a:schemeClr val="bg2"/>
                </a:solidFill>
              </a:rPr>
              <a:t>20-cent coins were born of politics and were a failure waiting to happen, from the very beginning</a:t>
            </a:r>
          </a:p>
          <a:p>
            <a:pPr eaLnBrk="1" hangingPunct="1">
              <a:spcBef>
                <a:spcPts val="1200"/>
              </a:spcBef>
            </a:pPr>
            <a:r>
              <a:rPr lang="en-US" dirty="0" smtClean="0">
                <a:solidFill>
                  <a:schemeClr val="bg2"/>
                </a:solidFill>
              </a:rPr>
              <a:t>They form a most unusual part of our coinage history</a:t>
            </a:r>
          </a:p>
          <a:p>
            <a:pPr eaLnBrk="1" hangingPunct="1">
              <a:spcBef>
                <a:spcPts val="1200"/>
              </a:spcBef>
            </a:pPr>
            <a:r>
              <a:rPr lang="en-US" dirty="0" smtClean="0">
                <a:solidFill>
                  <a:schemeClr val="bg2"/>
                </a:solidFill>
              </a:rPr>
              <a:t>The series is short and underappreciated, but contains one of the truly legendary U.S. coins of all time</a:t>
            </a:r>
          </a:p>
          <a:p>
            <a:pPr eaLnBrk="1" hangingPunct="1">
              <a:spcBef>
                <a:spcPts val="1200"/>
              </a:spcBef>
            </a:pPr>
            <a:r>
              <a:rPr lang="en-US" dirty="0" smtClean="0">
                <a:solidFill>
                  <a:schemeClr val="bg2"/>
                </a:solidFill>
              </a:rPr>
              <a:t>The “complete” set consists of just 6 coins, and none of those collectible coins is a complete budget buster</a:t>
            </a:r>
          </a:p>
          <a:p>
            <a:pPr eaLnBrk="1" hangingPunct="1">
              <a:spcBef>
                <a:spcPts val="1200"/>
              </a:spcBef>
            </a:pPr>
            <a:r>
              <a:rPr lang="en-US" dirty="0" smtClean="0">
                <a:solidFill>
                  <a:schemeClr val="bg2"/>
                </a:solidFill>
              </a:rPr>
              <a:t>Building a complete 29-coin die marriage set is doable</a:t>
            </a:r>
          </a:p>
          <a:p>
            <a:pPr eaLnBrk="1" hangingPunct="1">
              <a:spcBef>
                <a:spcPts val="1200"/>
              </a:spcBef>
            </a:pPr>
            <a:r>
              <a:rPr lang="en-US" dirty="0">
                <a:solidFill>
                  <a:schemeClr val="bg2"/>
                </a:solidFill>
              </a:rPr>
              <a:t>Finally, a good reference is </a:t>
            </a:r>
            <a:r>
              <a:rPr lang="en-US" dirty="0" smtClean="0">
                <a:solidFill>
                  <a:schemeClr val="bg2"/>
                </a:solidFill>
              </a:rPr>
              <a:t>available</a:t>
            </a:r>
            <a:r>
              <a:rPr lang="en-US" dirty="0">
                <a:solidFill>
                  <a:schemeClr val="bg2"/>
                </a:solidFill>
              </a:rPr>
              <a:t> </a:t>
            </a:r>
            <a:r>
              <a:rPr lang="en-US" dirty="0" smtClean="0">
                <a:solidFill>
                  <a:schemeClr val="bg2"/>
                </a:solidFill>
              </a:rPr>
              <a:t>to help you do it</a:t>
            </a:r>
          </a:p>
          <a:p>
            <a:pPr eaLnBrk="1" hangingPunct="1">
              <a:spcBef>
                <a:spcPts val="1200"/>
              </a:spcBef>
            </a:pPr>
            <a:r>
              <a:rPr lang="en-US" dirty="0" smtClean="0">
                <a:solidFill>
                  <a:schemeClr val="bg2"/>
                </a:solidFill>
              </a:rPr>
              <a:t>20-cent coins play an interesting role in the dies discovered in Carson City</a:t>
            </a: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451683D8-0C50-4100-9C01-2AAB2B9A3E5E}" type="slidenum">
              <a:rPr lang="en-US" smtClean="0"/>
              <a:t>44</a:t>
            </a:fld>
            <a:endParaRPr lang="en-US" dirty="0"/>
          </a:p>
        </p:txBody>
      </p:sp>
    </p:spTree>
    <p:extLst>
      <p:ext uri="{BB962C8B-B14F-4D97-AF65-F5344CB8AC3E}">
        <p14:creationId xmlns:p14="http://schemas.microsoft.com/office/powerpoint/2010/main" val="92189255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en-US" dirty="0" smtClean="0"/>
              <a:t>Photo credits</a:t>
            </a:r>
          </a:p>
        </p:txBody>
      </p:sp>
      <p:sp>
        <p:nvSpPr>
          <p:cNvPr id="43013" name="Rectangle 3"/>
          <p:cNvSpPr>
            <a:spLocks noGrp="1" noChangeArrowheads="1"/>
          </p:cNvSpPr>
          <p:nvPr>
            <p:ph type="body" idx="1"/>
          </p:nvPr>
        </p:nvSpPr>
        <p:spPr/>
        <p:txBody>
          <a:bodyPr/>
          <a:lstStyle/>
          <a:p>
            <a:pPr eaLnBrk="1" hangingPunct="1"/>
            <a:r>
              <a:rPr lang="en-US" dirty="0" smtClean="0">
                <a:solidFill>
                  <a:schemeClr val="bg2"/>
                </a:solidFill>
              </a:rPr>
              <a:t>Photo of Senator John Percival Jones provided by the U.S. Senate Historical Office</a:t>
            </a:r>
          </a:p>
          <a:p>
            <a:pPr eaLnBrk="1" hangingPunct="1">
              <a:spcBef>
                <a:spcPts val="1800"/>
              </a:spcBef>
            </a:pPr>
            <a:r>
              <a:rPr lang="en-US" dirty="0" smtClean="0"/>
              <a:t>Photos of the 1875 Patterns provided by Heritage Auctions</a:t>
            </a:r>
          </a:p>
          <a:p>
            <a:pPr eaLnBrk="1" hangingPunct="1">
              <a:spcBef>
                <a:spcPts val="1800"/>
              </a:spcBef>
            </a:pPr>
            <a:r>
              <a:rPr lang="en-US" dirty="0" smtClean="0"/>
              <a:t>The 4 photos of the die excavation were provided by the Nevada State Museum</a:t>
            </a:r>
          </a:p>
          <a:p>
            <a:pPr eaLnBrk="1" hangingPunct="1">
              <a:spcBef>
                <a:spcPts val="1800"/>
              </a:spcBef>
            </a:pPr>
            <a:r>
              <a:rPr lang="en-US" dirty="0" smtClean="0">
                <a:solidFill>
                  <a:schemeClr val="bg2"/>
                </a:solidFill>
              </a:rPr>
              <a:t>All other photos by author and speaker John Frost</a:t>
            </a:r>
          </a:p>
        </p:txBody>
      </p:sp>
      <p:sp>
        <p:nvSpPr>
          <p:cNvPr id="4"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451683D8-0C50-4100-9C01-2AAB2B9A3E5E}" type="slidenum">
              <a:rPr lang="en-US" smtClean="0"/>
              <a:t>45</a:t>
            </a:fld>
            <a:endParaRPr lang="en-US" dirty="0"/>
          </a:p>
        </p:txBody>
      </p:sp>
    </p:spTree>
    <p:extLst>
      <p:ext uri="{BB962C8B-B14F-4D97-AF65-F5344CB8AC3E}">
        <p14:creationId xmlns:p14="http://schemas.microsoft.com/office/powerpoint/2010/main" val="310666347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Liberty Seated Collectors Club</a:t>
            </a:r>
            <a:endParaRPr lang="en-US" dirty="0"/>
          </a:p>
        </p:txBody>
      </p:sp>
      <p:sp>
        <p:nvSpPr>
          <p:cNvPr id="3" name="Content Placeholder 2"/>
          <p:cNvSpPr>
            <a:spLocks noGrp="1"/>
          </p:cNvSpPr>
          <p:nvPr>
            <p:ph idx="1"/>
          </p:nvPr>
        </p:nvSpPr>
        <p:spPr/>
        <p:txBody>
          <a:bodyPr/>
          <a:lstStyle/>
          <a:p>
            <a:pPr defTabSz="914400">
              <a:lnSpc>
                <a:spcPct val="65000"/>
              </a:lnSpc>
              <a:spcBef>
                <a:spcPts val="600"/>
              </a:spcBef>
              <a:spcAft>
                <a:spcPts val="0"/>
              </a:spcAft>
              <a:buFont typeface="Arial" panose="020B0604020202020204" pitchFamily="34" charset="0"/>
              <a:buChar char="•"/>
            </a:pPr>
            <a:r>
              <a:rPr lang="en-US" dirty="0"/>
              <a:t>Founded during 1973 in </a:t>
            </a:r>
            <a:r>
              <a:rPr lang="en-US" dirty="0" err="1"/>
              <a:t>Bal</a:t>
            </a:r>
            <a:r>
              <a:rPr lang="en-US" dirty="0"/>
              <a:t> </a:t>
            </a:r>
            <a:r>
              <a:rPr lang="en-US" dirty="0" err="1"/>
              <a:t>Harbour</a:t>
            </a:r>
            <a:r>
              <a:rPr lang="en-US" dirty="0"/>
              <a:t>, Florida</a:t>
            </a:r>
          </a:p>
          <a:p>
            <a:pPr defTabSz="914400">
              <a:lnSpc>
                <a:spcPct val="85000"/>
              </a:lnSpc>
              <a:spcBef>
                <a:spcPts val="600"/>
              </a:spcBef>
              <a:spcAft>
                <a:spcPts val="0"/>
              </a:spcAft>
            </a:pPr>
            <a:r>
              <a:rPr lang="en-US" dirty="0" err="1" smtClean="0"/>
              <a:t>Kam</a:t>
            </a:r>
            <a:r>
              <a:rPr lang="en-US" dirty="0" smtClean="0"/>
              <a:t> </a:t>
            </a:r>
            <a:r>
              <a:rPr lang="en-US" dirty="0" err="1"/>
              <a:t>Ahwash</a:t>
            </a:r>
            <a:r>
              <a:rPr lang="en-US" dirty="0"/>
              <a:t> and John McCloskey past presidents</a:t>
            </a:r>
          </a:p>
          <a:p>
            <a:pPr defTabSz="914400">
              <a:lnSpc>
                <a:spcPct val="85000"/>
              </a:lnSpc>
              <a:spcBef>
                <a:spcPts val="600"/>
              </a:spcBef>
              <a:spcAft>
                <a:spcPts val="0"/>
              </a:spcAft>
            </a:pPr>
            <a:r>
              <a:rPr lang="en-US" dirty="0" smtClean="0"/>
              <a:t>650</a:t>
            </a:r>
            <a:r>
              <a:rPr lang="en-US" dirty="0"/>
              <a:t>+ members who enjoy seated coinage</a:t>
            </a:r>
          </a:p>
          <a:p>
            <a:pPr defTabSz="914400">
              <a:lnSpc>
                <a:spcPct val="85000"/>
              </a:lnSpc>
              <a:spcBef>
                <a:spcPts val="600"/>
              </a:spcBef>
              <a:spcAft>
                <a:spcPts val="0"/>
              </a:spcAft>
            </a:pPr>
            <a:r>
              <a:rPr lang="en-US" dirty="0" smtClean="0"/>
              <a:t>Liberty </a:t>
            </a:r>
            <a:r>
              <a:rPr lang="en-US" dirty="0"/>
              <a:t>Seated coinage experts</a:t>
            </a:r>
          </a:p>
          <a:p>
            <a:pPr defTabSz="914400">
              <a:lnSpc>
                <a:spcPct val="85000"/>
              </a:lnSpc>
              <a:spcBef>
                <a:spcPts val="600"/>
              </a:spcBef>
              <a:spcAft>
                <a:spcPts val="0"/>
              </a:spcAft>
            </a:pPr>
            <a:r>
              <a:rPr lang="en-US" dirty="0" smtClean="0"/>
              <a:t>Research</a:t>
            </a:r>
            <a:r>
              <a:rPr lang="en-US" dirty="0"/>
              <a:t>, education and social interactions</a:t>
            </a:r>
          </a:p>
          <a:p>
            <a:pPr defTabSz="914400">
              <a:lnSpc>
                <a:spcPct val="85000"/>
              </a:lnSpc>
              <a:spcBef>
                <a:spcPts val="600"/>
              </a:spcBef>
              <a:spcAft>
                <a:spcPts val="0"/>
              </a:spcAft>
            </a:pPr>
            <a:r>
              <a:rPr lang="en-US" dirty="0" smtClean="0"/>
              <a:t>~ </a:t>
            </a:r>
            <a:r>
              <a:rPr lang="en-US" dirty="0"/>
              <a:t>20 Regional Meeting events per year</a:t>
            </a:r>
          </a:p>
          <a:p>
            <a:endParaRPr lang="en-US" dirty="0"/>
          </a:p>
        </p:txBody>
      </p:sp>
      <p:sp>
        <p:nvSpPr>
          <p:cNvPr id="4" name="Slide Number Placeholder 3"/>
          <p:cNvSpPr>
            <a:spLocks noGrp="1"/>
          </p:cNvSpPr>
          <p:nvPr>
            <p:ph type="sldNum" sz="quarter" idx="4"/>
          </p:nvPr>
        </p:nvSpPr>
        <p:spPr/>
        <p:txBody>
          <a:bodyPr/>
          <a:lstStyle/>
          <a:p>
            <a:r>
              <a:rPr lang="en-US" dirty="0" smtClean="0"/>
              <a:t>Page </a:t>
            </a:r>
            <a:fld id="{3D1BF224-251F-4D20-AF38-3F9EF8CEFB02}" type="slidenum">
              <a:rPr lang="en-US" smtClean="0"/>
              <a:pPr/>
              <a:t>46</a:t>
            </a:fld>
            <a:endParaRPr lang="en-US" dirty="0"/>
          </a:p>
        </p:txBody>
      </p:sp>
      <p:pic>
        <p:nvPicPr>
          <p:cNvPr id="9" name="Picture 14" descr="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991" y="2230722"/>
            <a:ext cx="1542369" cy="19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scn7623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8202" y="3800475"/>
            <a:ext cx="607139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44381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Award-winning Publications</a:t>
            </a:r>
            <a:endParaRPr lang="en-US" dirty="0"/>
          </a:p>
        </p:txBody>
      </p:sp>
      <p:sp>
        <p:nvSpPr>
          <p:cNvPr id="3" name="Content Placeholder 2"/>
          <p:cNvSpPr>
            <a:spLocks noGrp="1"/>
          </p:cNvSpPr>
          <p:nvPr>
            <p:ph idx="1"/>
          </p:nvPr>
        </p:nvSpPr>
        <p:spPr/>
        <p:txBody>
          <a:bodyPr/>
          <a:lstStyle/>
          <a:p>
            <a:pPr marL="0" indent="0">
              <a:buNone/>
            </a:pPr>
            <a:r>
              <a:rPr lang="en-US" b="1" dirty="0" smtClean="0"/>
              <a:t>Gobrecht Journal</a:t>
            </a:r>
            <a:endParaRPr lang="en-US" b="1" dirty="0"/>
          </a:p>
          <a:p>
            <a:pPr>
              <a:spcBef>
                <a:spcPts val="600"/>
              </a:spcBef>
              <a:spcAft>
                <a:spcPts val="0"/>
              </a:spcAft>
            </a:pPr>
            <a:r>
              <a:rPr lang="en-US" sz="2200" dirty="0"/>
              <a:t>Published 3 </a:t>
            </a:r>
            <a:r>
              <a:rPr lang="en-US" sz="2200" dirty="0" smtClean="0"/>
              <a:t>times </a:t>
            </a:r>
            <a:r>
              <a:rPr lang="en-US" sz="2200" dirty="0"/>
              <a:t>per year</a:t>
            </a:r>
          </a:p>
          <a:p>
            <a:pPr>
              <a:spcBef>
                <a:spcPts val="600"/>
              </a:spcBef>
              <a:spcAft>
                <a:spcPts val="0"/>
              </a:spcAft>
            </a:pPr>
            <a:r>
              <a:rPr lang="en-US" sz="2200" dirty="0" smtClean="0"/>
              <a:t>Bill </a:t>
            </a:r>
            <a:r>
              <a:rPr lang="en-US" sz="2200" dirty="0" err="1"/>
              <a:t>Bugert</a:t>
            </a:r>
            <a:r>
              <a:rPr lang="en-US" sz="2200" dirty="0"/>
              <a:t>, Editor</a:t>
            </a:r>
          </a:p>
          <a:p>
            <a:pPr>
              <a:spcBef>
                <a:spcPts val="600"/>
              </a:spcBef>
              <a:spcAft>
                <a:spcPts val="0"/>
              </a:spcAft>
            </a:pPr>
            <a:r>
              <a:rPr lang="en-US" sz="2200" dirty="0" smtClean="0"/>
              <a:t>Detailed </a:t>
            </a:r>
            <a:r>
              <a:rPr lang="en-US" sz="2200" dirty="0"/>
              <a:t>Research, Collecting Notes, Club Member Stories</a:t>
            </a:r>
          </a:p>
          <a:p>
            <a:pPr>
              <a:spcBef>
                <a:spcPts val="600"/>
              </a:spcBef>
              <a:spcAft>
                <a:spcPts val="0"/>
              </a:spcAft>
            </a:pPr>
            <a:r>
              <a:rPr lang="en-US" sz="2200" dirty="0" smtClean="0"/>
              <a:t>All </a:t>
            </a:r>
            <a:r>
              <a:rPr lang="en-US" sz="2200" dirty="0" smtClean="0"/>
              <a:t>Color</a:t>
            </a:r>
            <a:endParaRPr lang="en-US" dirty="0"/>
          </a:p>
        </p:txBody>
      </p:sp>
      <p:sp>
        <p:nvSpPr>
          <p:cNvPr id="4" name="Content Placeholder 3"/>
          <p:cNvSpPr>
            <a:spLocks noGrp="1"/>
          </p:cNvSpPr>
          <p:nvPr>
            <p:ph idx="13"/>
          </p:nvPr>
        </p:nvSpPr>
        <p:spPr/>
        <p:txBody>
          <a:bodyPr/>
          <a:lstStyle/>
          <a:p>
            <a:pPr marL="0" indent="0">
              <a:buNone/>
            </a:pPr>
            <a:r>
              <a:rPr lang="en-US" b="1" dirty="0" smtClean="0"/>
              <a:t>E-Gobrecht</a:t>
            </a:r>
            <a:endParaRPr lang="en-US" b="1" dirty="0"/>
          </a:p>
          <a:p>
            <a:pPr>
              <a:spcBef>
                <a:spcPts val="600"/>
              </a:spcBef>
              <a:spcAft>
                <a:spcPts val="0"/>
              </a:spcAft>
            </a:pPr>
            <a:r>
              <a:rPr lang="en-US" sz="2200" dirty="0"/>
              <a:t>Published Monthly</a:t>
            </a:r>
          </a:p>
          <a:p>
            <a:pPr>
              <a:spcBef>
                <a:spcPts val="600"/>
              </a:spcBef>
              <a:spcAft>
                <a:spcPts val="0"/>
              </a:spcAft>
            </a:pPr>
            <a:r>
              <a:rPr lang="en-US" sz="2200" dirty="0" smtClean="0"/>
              <a:t>Bill </a:t>
            </a:r>
            <a:r>
              <a:rPr lang="en-US" sz="2200" dirty="0" err="1"/>
              <a:t>Bugert</a:t>
            </a:r>
            <a:r>
              <a:rPr lang="en-US" sz="2200" dirty="0"/>
              <a:t>, Editor</a:t>
            </a:r>
          </a:p>
          <a:p>
            <a:pPr>
              <a:spcBef>
                <a:spcPts val="600"/>
              </a:spcBef>
              <a:spcAft>
                <a:spcPts val="0"/>
              </a:spcAft>
            </a:pPr>
            <a:r>
              <a:rPr lang="en-US" sz="2200" dirty="0" smtClean="0"/>
              <a:t>Club </a:t>
            </a:r>
            <a:r>
              <a:rPr lang="en-US" sz="2200" dirty="0"/>
              <a:t>News, Auction Results. Short Articles, Monthly Columns</a:t>
            </a:r>
          </a:p>
          <a:p>
            <a:pPr>
              <a:spcBef>
                <a:spcPts val="600"/>
              </a:spcBef>
              <a:spcAft>
                <a:spcPts val="0"/>
              </a:spcAft>
            </a:pPr>
            <a:r>
              <a:rPr lang="en-US" sz="2200" dirty="0" smtClean="0"/>
              <a:t>Online archives of 10+ years</a:t>
            </a:r>
            <a:endParaRPr lang="en-US"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18" y="3703713"/>
            <a:ext cx="2286939" cy="2743200"/>
          </a:xfrm>
          <a:prstGeom prst="rect">
            <a:avLst/>
          </a:prstGeom>
        </p:spPr>
      </p:pic>
      <p:pic>
        <p:nvPicPr>
          <p:cNvPr id="7" name="Picture 6" descr="A picture containing coin&#10;&#10;Description automatically generated">
            <a:extLst>
              <a:ext uri="{FF2B5EF4-FFF2-40B4-BE49-F238E27FC236}">
                <a16:creationId xmlns="" xmlns:a16="http://schemas.microsoft.com/office/drawing/2014/main" id="{47A14DE3-B22B-429A-B403-5F19E262F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135" y="3703713"/>
            <a:ext cx="2072279" cy="2743200"/>
          </a:xfrm>
          <a:prstGeom prst="rect">
            <a:avLst/>
          </a:prstGeom>
        </p:spPr>
      </p:pic>
    </p:spTree>
    <p:extLst>
      <p:ext uri="{BB962C8B-B14F-4D97-AF65-F5344CB8AC3E}">
        <p14:creationId xmlns:p14="http://schemas.microsoft.com/office/powerpoint/2010/main" val="310975057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www.LSCCweb.org</a:t>
            </a:r>
            <a:endParaRPr lang="en-US" dirty="0"/>
          </a:p>
        </p:txBody>
      </p:sp>
      <p:sp>
        <p:nvSpPr>
          <p:cNvPr id="3" name="Title 1"/>
          <p:cNvSpPr txBox="1">
            <a:spLocks/>
          </p:cNvSpPr>
          <p:nvPr/>
        </p:nvSpPr>
        <p:spPr bwMode="black">
          <a:xfrm>
            <a:off x="1243013" y="359005"/>
            <a:ext cx="6858000" cy="13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t" anchorCtr="0" compatLnSpc="1">
            <a:prstTxWarp prst="textNoShape">
              <a:avLst/>
            </a:prstTxWarp>
          </a:bodyPr>
          <a:lstStyle>
            <a:lvl1pPr algn="ctr" rtl="0" eaLnBrk="1" fontAlgn="base" hangingPunct="1">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a:lstStyle>
          <a:p>
            <a:r>
              <a:rPr lang="en-US" sz="4400" b="1" dirty="0" smtClean="0">
                <a:solidFill>
                  <a:schemeClr val="tx1"/>
                </a:solidFill>
              </a:rPr>
              <a:t>Thank you!</a:t>
            </a:r>
          </a:p>
          <a:p>
            <a:r>
              <a:rPr lang="en-US" dirty="0" smtClean="0">
                <a:solidFill>
                  <a:schemeClr val="tx1"/>
                </a:solidFill>
              </a:rPr>
              <a:t>Any questions?</a:t>
            </a:r>
            <a:endParaRPr lang="en-US" dirty="0">
              <a:solidFill>
                <a:schemeClr val="tx1"/>
              </a:solidFill>
            </a:endParaRPr>
          </a:p>
        </p:txBody>
      </p:sp>
    </p:spTree>
    <p:extLst>
      <p:ext uri="{BB962C8B-B14F-4D97-AF65-F5344CB8AC3E}">
        <p14:creationId xmlns:p14="http://schemas.microsoft.com/office/powerpoint/2010/main" val="34943961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dirty="0" smtClean="0"/>
              <a:t>Why was the double dime created?</a:t>
            </a:r>
          </a:p>
        </p:txBody>
      </p:sp>
      <p:sp>
        <p:nvSpPr>
          <p:cNvPr id="9221" name="Rectangle 3"/>
          <p:cNvSpPr>
            <a:spLocks noGrp="1" noChangeArrowheads="1"/>
          </p:cNvSpPr>
          <p:nvPr>
            <p:ph type="body" idx="1"/>
          </p:nvPr>
        </p:nvSpPr>
        <p:spPr>
          <a:xfrm>
            <a:off x="336550" y="1129482"/>
            <a:ext cx="8394700" cy="5270500"/>
          </a:xfrm>
        </p:spPr>
        <p:txBody>
          <a:bodyPr/>
          <a:lstStyle/>
          <a:p>
            <a:pPr marL="0" indent="0" eaLnBrk="1" hangingPunct="1">
              <a:spcBef>
                <a:spcPct val="40000"/>
              </a:spcBef>
              <a:buNone/>
            </a:pPr>
            <a:r>
              <a:rPr lang="en-US" sz="3200" dirty="0" smtClean="0">
                <a:solidFill>
                  <a:schemeClr val="bg2"/>
                </a:solidFill>
              </a:rPr>
              <a:t>Nevada Senator John Percival Jones</a:t>
            </a:r>
          </a:p>
          <a:p>
            <a:pPr eaLnBrk="1" hangingPunct="1">
              <a:spcBef>
                <a:spcPct val="40000"/>
              </a:spcBef>
            </a:pPr>
            <a:r>
              <a:rPr lang="en-US" b="1" dirty="0" smtClean="0">
                <a:solidFill>
                  <a:schemeClr val="bg2"/>
                </a:solidFill>
              </a:rPr>
              <a:t>The excuse</a:t>
            </a:r>
          </a:p>
          <a:p>
            <a:pPr lvl="1" eaLnBrk="1" hangingPunct="1">
              <a:spcBef>
                <a:spcPts val="900"/>
              </a:spcBef>
            </a:pPr>
            <a:r>
              <a:rPr lang="en-US" sz="2600" dirty="0" smtClean="0">
                <a:solidFill>
                  <a:schemeClr val="bg2"/>
                </a:solidFill>
              </a:rPr>
              <a:t>Shortage of change out west, after the               demise of the half dime in 1873</a:t>
            </a:r>
          </a:p>
          <a:p>
            <a:pPr lvl="1" eaLnBrk="1" hangingPunct="1">
              <a:spcBef>
                <a:spcPts val="900"/>
              </a:spcBef>
            </a:pPr>
            <a:r>
              <a:rPr lang="en-US" sz="2600" dirty="0" smtClean="0">
                <a:solidFill>
                  <a:schemeClr val="bg2"/>
                </a:solidFill>
              </a:rPr>
              <a:t>Short-changing in transactions</a:t>
            </a:r>
          </a:p>
          <a:p>
            <a:pPr lvl="1" eaLnBrk="1" hangingPunct="1">
              <a:spcBef>
                <a:spcPts val="900"/>
              </a:spcBef>
            </a:pPr>
            <a:r>
              <a:rPr lang="en-US" sz="2600" dirty="0" smtClean="0">
                <a:solidFill>
                  <a:schemeClr val="bg2"/>
                </a:solidFill>
              </a:rPr>
              <a:t>They didn’t make or use nickels out west</a:t>
            </a:r>
          </a:p>
          <a:p>
            <a:pPr eaLnBrk="1" hangingPunct="1">
              <a:spcBef>
                <a:spcPct val="40000"/>
              </a:spcBef>
            </a:pPr>
            <a:r>
              <a:rPr lang="en-US" b="1" dirty="0" smtClean="0">
                <a:solidFill>
                  <a:schemeClr val="bg2"/>
                </a:solidFill>
              </a:rPr>
              <a:t>The real reason</a:t>
            </a:r>
          </a:p>
          <a:p>
            <a:pPr lvl="1" eaLnBrk="1" hangingPunct="1">
              <a:spcBef>
                <a:spcPts val="900"/>
              </a:spcBef>
            </a:pPr>
            <a:r>
              <a:rPr lang="en-US" sz="2600" dirty="0" smtClean="0">
                <a:solidFill>
                  <a:schemeClr val="bg2"/>
                </a:solidFill>
              </a:rPr>
              <a:t>Silver lobby wanted to increase the amount of silver purchased by the U.S. Government (the Mint)</a:t>
            </a:r>
          </a:p>
          <a:p>
            <a:pPr lvl="1" eaLnBrk="1" hangingPunct="1">
              <a:spcBef>
                <a:spcPts val="900"/>
              </a:spcBef>
            </a:pPr>
            <a:r>
              <a:rPr lang="en-US" sz="2600" dirty="0" smtClean="0">
                <a:solidFill>
                  <a:schemeClr val="bg2"/>
                </a:solidFill>
              </a:rPr>
              <a:t>Senator Jones, who made the short-changing claims, was a silver mine owner!</a:t>
            </a:r>
          </a:p>
        </p:txBody>
      </p:sp>
      <p:sp>
        <p:nvSpPr>
          <p:cNvPr id="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D3917ADD-4030-4862-BC46-59E06E3BF907}" type="slidenum">
              <a:rPr lang="en-US" smtClean="0"/>
              <a:t>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807" y="1781357"/>
            <a:ext cx="1920240" cy="2556533"/>
          </a:xfrm>
          <a:prstGeom prst="rect">
            <a:avLst/>
          </a:prstGeom>
        </p:spPr>
      </p:pic>
      <p:sp>
        <p:nvSpPr>
          <p:cNvPr id="2" name="TextBox 1"/>
          <p:cNvSpPr txBox="1"/>
          <p:nvPr/>
        </p:nvSpPr>
        <p:spPr>
          <a:xfrm>
            <a:off x="6772837" y="4337890"/>
            <a:ext cx="2228495" cy="338554"/>
          </a:xfrm>
          <a:prstGeom prst="rect">
            <a:avLst/>
          </a:prstGeom>
          <a:noFill/>
        </p:spPr>
        <p:txBody>
          <a:bodyPr wrap="none" rtlCol="0">
            <a:spAutoFit/>
          </a:bodyPr>
          <a:lstStyle/>
          <a:p>
            <a:r>
              <a:rPr lang="en-US" sz="1600" b="1" dirty="0" smtClean="0">
                <a:solidFill>
                  <a:schemeClr val="bg2"/>
                </a:solidFill>
                <a:latin typeface="Arial Narrow" panose="020B0606020202030204" pitchFamily="34" charset="0"/>
                <a:cs typeface="Arial" panose="020B0604020202020204" pitchFamily="34" charset="0"/>
              </a:rPr>
              <a:t>“</a:t>
            </a:r>
            <a:r>
              <a:rPr lang="en-US" sz="1600" b="1" i="1" dirty="0" smtClean="0">
                <a:solidFill>
                  <a:schemeClr val="bg2"/>
                </a:solidFill>
                <a:latin typeface="Arial Narrow" panose="020B0606020202030204" pitchFamily="34" charset="0"/>
                <a:cs typeface="Arial" panose="020B0604020202020204" pitchFamily="34" charset="0"/>
              </a:rPr>
              <a:t>The Nevada Commoner</a:t>
            </a:r>
            <a:r>
              <a:rPr lang="en-US" sz="1600" b="1" dirty="0" smtClean="0">
                <a:solidFill>
                  <a:schemeClr val="bg2"/>
                </a:solidFill>
                <a:latin typeface="Arial Narrow" panose="020B0606020202030204" pitchFamily="34" charset="0"/>
                <a:cs typeface="Arial" panose="020B0604020202020204" pitchFamily="34" charset="0"/>
              </a:rPr>
              <a:t>”</a:t>
            </a:r>
            <a:endParaRPr lang="en-US" sz="1600" b="1" dirty="0">
              <a:solidFill>
                <a:schemeClr val="bg2"/>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79649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dirty="0" smtClean="0"/>
              <a:t>The design</a:t>
            </a:r>
          </a:p>
        </p:txBody>
      </p:sp>
      <p:sp>
        <p:nvSpPr>
          <p:cNvPr id="11269" name="Rectangle 3"/>
          <p:cNvSpPr>
            <a:spLocks noGrp="1" noChangeArrowheads="1"/>
          </p:cNvSpPr>
          <p:nvPr>
            <p:ph type="body" idx="1"/>
          </p:nvPr>
        </p:nvSpPr>
        <p:spPr>
          <a:xfrm>
            <a:off x="338138" y="1121666"/>
            <a:ext cx="8569325" cy="872460"/>
          </a:xfrm>
        </p:spPr>
        <p:txBody>
          <a:bodyPr/>
          <a:lstStyle/>
          <a:p>
            <a:pPr eaLnBrk="1" hangingPunct="1">
              <a:spcBef>
                <a:spcPct val="40000"/>
              </a:spcBef>
            </a:pPr>
            <a:r>
              <a:rPr lang="en-US" sz="2800" dirty="0" smtClean="0">
                <a:solidFill>
                  <a:schemeClr val="bg2"/>
                </a:solidFill>
              </a:rPr>
              <a:t>Numerous patterns created in 1874 and </a:t>
            </a:r>
            <a:r>
              <a:rPr lang="en-US" sz="2800" dirty="0" smtClean="0">
                <a:solidFill>
                  <a:schemeClr val="bg2"/>
                </a:solidFill>
              </a:rPr>
              <a:t>1875 with designs to differentiate from the quarter</a:t>
            </a:r>
            <a:endParaRPr lang="en-US" sz="2800" dirty="0" smtClean="0">
              <a:solidFill>
                <a:schemeClr val="bg2"/>
              </a:solidFill>
            </a:endParaRPr>
          </a:p>
        </p:txBody>
      </p:sp>
      <p:pic>
        <p:nvPicPr>
          <p:cNvPr id="112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489" y="2218950"/>
            <a:ext cx="2194559"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71" y="2218950"/>
            <a:ext cx="2203331"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5049" y="2218950"/>
            <a:ext cx="219456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4371" y="4404226"/>
            <a:ext cx="219933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0075" y="4413510"/>
            <a:ext cx="219456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127995" y="4243744"/>
            <a:ext cx="569287" cy="236447"/>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2" name="Rectangle 11"/>
          <p:cNvSpPr/>
          <p:nvPr/>
        </p:nvSpPr>
        <p:spPr bwMode="auto">
          <a:xfrm>
            <a:off x="7309667" y="6544491"/>
            <a:ext cx="1815226" cy="274397"/>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3" name="Rectangle 12"/>
          <p:cNvSpPr/>
          <p:nvPr/>
        </p:nvSpPr>
        <p:spPr bwMode="auto">
          <a:xfrm>
            <a:off x="3725662" y="6544491"/>
            <a:ext cx="1647682" cy="196941"/>
          </a:xfrm>
          <a:prstGeom prst="rect">
            <a:avLst/>
          </a:prstGeom>
          <a:solidFill>
            <a:schemeClr val="tx1"/>
          </a:solidFill>
          <a:ln w="25400" cap="flat" cmpd="sng" algn="ctr">
            <a:solidFill>
              <a:schemeClr val="tx1"/>
            </a:solidFill>
            <a:prstDash val="solid"/>
            <a:round/>
            <a:headEnd type="none" w="med" len="med"/>
            <a:tailEnd type="none" w="lg" len="sm"/>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sng" strike="noStrike" cap="none" normalizeH="0" baseline="0" smtClean="0">
              <a:ln>
                <a:noFill/>
              </a:ln>
              <a:solidFill>
                <a:schemeClr val="tx1"/>
              </a:solidFill>
              <a:effectLst/>
              <a:latin typeface="Futura Bk" pitchFamily="34" charset="0"/>
            </a:endParaRPr>
          </a:p>
        </p:txBody>
      </p:sp>
      <p:sp>
        <p:nvSpPr>
          <p:cNvPr id="1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1EA6B1EE-456D-4D67-B276-F3FA6F297F61}" type="slidenum">
              <a:rPr lang="en-US" smtClean="0"/>
              <a:t>6</a:t>
            </a:fld>
            <a:endParaRPr lang="en-US" dirty="0"/>
          </a:p>
        </p:txBody>
      </p:sp>
    </p:spTree>
    <p:extLst>
      <p:ext uri="{BB962C8B-B14F-4D97-AF65-F5344CB8AC3E}">
        <p14:creationId xmlns:p14="http://schemas.microsoft.com/office/powerpoint/2010/main" val="37778525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dirty="0" smtClean="0"/>
              <a:t>Design decision – H.R. Linderman</a:t>
            </a:r>
            <a:endParaRPr lang="en-US" dirty="0" smtClean="0"/>
          </a:p>
        </p:txBody>
      </p:sp>
      <p:sp>
        <p:nvSpPr>
          <p:cNvPr id="9221" name="Rectangle 3"/>
          <p:cNvSpPr>
            <a:spLocks noGrp="1" noChangeArrowheads="1"/>
          </p:cNvSpPr>
          <p:nvPr>
            <p:ph type="body" idx="1"/>
          </p:nvPr>
        </p:nvSpPr>
        <p:spPr>
          <a:xfrm>
            <a:off x="336550" y="1129482"/>
            <a:ext cx="5554584" cy="5270500"/>
          </a:xfrm>
        </p:spPr>
        <p:txBody>
          <a:bodyPr/>
          <a:lstStyle/>
          <a:p>
            <a:pPr>
              <a:spcBef>
                <a:spcPts val="900"/>
              </a:spcBef>
            </a:pPr>
            <a:r>
              <a:rPr lang="en-US" dirty="0" smtClean="0">
                <a:solidFill>
                  <a:schemeClr val="bg2"/>
                </a:solidFill>
              </a:rPr>
              <a:t>Chief Engraver William Barber knew the design needed to be different than the quarter</a:t>
            </a:r>
          </a:p>
          <a:p>
            <a:pPr>
              <a:spcBef>
                <a:spcPts val="900"/>
              </a:spcBef>
            </a:pPr>
            <a:endParaRPr lang="en-US" dirty="0" smtClean="0">
              <a:solidFill>
                <a:schemeClr val="bg2"/>
              </a:solidFill>
            </a:endParaRPr>
          </a:p>
          <a:p>
            <a:pPr>
              <a:spcBef>
                <a:spcPts val="900"/>
              </a:spcBef>
            </a:pPr>
            <a:r>
              <a:rPr lang="en-US" dirty="0" smtClean="0">
                <a:solidFill>
                  <a:schemeClr val="bg2"/>
                </a:solidFill>
              </a:rPr>
              <a:t>Director of the Mint H.R. Linderman overruled him and mandated the Liberty Seated design</a:t>
            </a:r>
          </a:p>
          <a:p>
            <a:pPr>
              <a:spcBef>
                <a:spcPts val="900"/>
              </a:spcBef>
            </a:pPr>
            <a:endParaRPr lang="en-US" dirty="0" smtClean="0">
              <a:solidFill>
                <a:schemeClr val="bg2"/>
              </a:solidFill>
            </a:endParaRPr>
          </a:p>
          <a:p>
            <a:pPr>
              <a:spcBef>
                <a:spcPts val="900"/>
              </a:spcBef>
            </a:pPr>
            <a:r>
              <a:rPr lang="en-US" dirty="0" smtClean="0"/>
              <a:t>Barber hastily engraved a Liberty Seated obverse and the rest is history</a:t>
            </a:r>
            <a:endParaRPr lang="en-US" dirty="0" smtClean="0">
              <a:solidFill>
                <a:schemeClr val="bg2"/>
              </a:solidFill>
            </a:endParaRPr>
          </a:p>
        </p:txBody>
      </p:sp>
      <p:sp>
        <p:nvSpPr>
          <p:cNvPr id="5"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D3917ADD-4030-4862-BC46-59E06E3BF907}" type="slidenum">
              <a:rPr lang="en-US" smtClean="0"/>
              <a:t>7</a:t>
            </a:fld>
            <a:endParaRPr lang="en-US" dirty="0"/>
          </a:p>
        </p:txBody>
      </p:sp>
      <p:sp>
        <p:nvSpPr>
          <p:cNvPr id="8" name="TextBox 7"/>
          <p:cNvSpPr txBox="1"/>
          <p:nvPr/>
        </p:nvSpPr>
        <p:spPr>
          <a:xfrm>
            <a:off x="6354409" y="5924404"/>
            <a:ext cx="2336410" cy="461665"/>
          </a:xfrm>
          <a:prstGeom prst="rect">
            <a:avLst/>
          </a:prstGeom>
          <a:noFill/>
        </p:spPr>
        <p:txBody>
          <a:bodyPr wrap="none" rtlCol="0">
            <a:spAutoFit/>
          </a:bodyPr>
          <a:lstStyle/>
          <a:p>
            <a:r>
              <a:rPr lang="en-US" b="1" dirty="0" smtClean="0">
                <a:solidFill>
                  <a:schemeClr val="bg2"/>
                </a:solidFill>
                <a:latin typeface="Arial" panose="020B0604020202020204" pitchFamily="34" charset="0"/>
                <a:cs typeface="Arial" panose="020B0604020202020204" pitchFamily="34" charset="0"/>
              </a:rPr>
              <a:t>William Barber</a:t>
            </a:r>
            <a:endParaRPr lang="en-US" b="1" dirty="0">
              <a:solidFill>
                <a:schemeClr val="bg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292" y="1935932"/>
            <a:ext cx="2626643" cy="3657600"/>
          </a:xfrm>
          <a:prstGeom prst="rect">
            <a:avLst/>
          </a:prstGeom>
          <a:effectLst>
            <a:outerShdw blurRad="114300" dist="165100" dir="2700000" algn="tl" rotWithShape="0">
              <a:prstClr val="black">
                <a:alpha val="40000"/>
              </a:prstClr>
            </a:outerShdw>
          </a:effectLst>
        </p:spPr>
      </p:pic>
    </p:spTree>
    <p:extLst>
      <p:ext uri="{BB962C8B-B14F-4D97-AF65-F5344CB8AC3E}">
        <p14:creationId xmlns:p14="http://schemas.microsoft.com/office/powerpoint/2010/main" val="331493704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79270" y="1371985"/>
            <a:ext cx="8078968" cy="1443886"/>
          </a:xfrm>
          <a:prstGeom prst="roundRect">
            <a:avLst/>
          </a:prstGeom>
          <a:solidFill>
            <a:schemeClr val="bg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2" name="Title 1"/>
          <p:cNvSpPr>
            <a:spLocks noGrp="1"/>
          </p:cNvSpPr>
          <p:nvPr>
            <p:ph type="title"/>
          </p:nvPr>
        </p:nvSpPr>
        <p:spPr>
          <a:xfrm>
            <a:off x="492919" y="357087"/>
            <a:ext cx="8079581" cy="582215"/>
          </a:xfrm>
        </p:spPr>
        <p:txBody>
          <a:bodyPr>
            <a:normAutofit/>
          </a:bodyPr>
          <a:lstStyle/>
          <a:p>
            <a:pPr eaLnBrk="1" fontAlgn="auto" hangingPunct="1">
              <a:spcAft>
                <a:spcPts val="0"/>
              </a:spcAft>
              <a:defRPr/>
            </a:pPr>
            <a:r>
              <a:rPr lang="en-US" dirty="0" smtClean="0"/>
              <a:t>Double dimes 1875-1878</a:t>
            </a:r>
            <a:endParaRPr lang="en-US" dirty="0"/>
          </a:p>
        </p:txBody>
      </p:sp>
      <p:sp>
        <p:nvSpPr>
          <p:cNvPr id="6" name="TextBox 5"/>
          <p:cNvSpPr txBox="1"/>
          <p:nvPr/>
        </p:nvSpPr>
        <p:spPr>
          <a:xfrm>
            <a:off x="855287" y="1398110"/>
            <a:ext cx="7891905" cy="1246495"/>
          </a:xfrm>
          <a:prstGeom prst="rect">
            <a:avLst/>
          </a:prstGeom>
          <a:noFill/>
        </p:spPr>
        <p:txBody>
          <a:bodyPr wrap="none">
            <a:spAutoFit/>
          </a:bodyPr>
          <a:lstStyle/>
          <a:p>
            <a:pPr eaLnBrk="1" hangingPunct="1">
              <a:defRPr/>
            </a:pPr>
            <a:r>
              <a:rPr lang="en-US" sz="2700" u="none" dirty="0">
                <a:solidFill>
                  <a:schemeClr val="bg2"/>
                </a:solidFill>
              </a:rPr>
              <a:t>Minted for circulation for only 2 years</a:t>
            </a:r>
          </a:p>
          <a:p>
            <a:pPr marL="342900" indent="-342900" algn="l" eaLnBrk="1" hangingPunct="1">
              <a:spcBef>
                <a:spcPts val="0"/>
              </a:spcBef>
              <a:buFont typeface="Arial" panose="020B0604020202020204" pitchFamily="34" charset="0"/>
              <a:buChar char="•"/>
              <a:defRPr/>
            </a:pPr>
            <a:r>
              <a:rPr lang="en-US" u="none" dirty="0">
                <a:solidFill>
                  <a:schemeClr val="bg2"/>
                </a:solidFill>
              </a:rPr>
              <a:t>Plus 2 more years as proof-only issue</a:t>
            </a:r>
          </a:p>
          <a:p>
            <a:pPr marL="342900" indent="-342900" algn="l" eaLnBrk="1" hangingPunct="1">
              <a:spcBef>
                <a:spcPts val="0"/>
              </a:spcBef>
              <a:buFont typeface="Arial" panose="020B0604020202020204" pitchFamily="34" charset="0"/>
              <a:buChar char="•"/>
              <a:defRPr/>
            </a:pPr>
            <a:r>
              <a:rPr lang="en-US" u="none" dirty="0">
                <a:solidFill>
                  <a:schemeClr val="bg2"/>
                </a:solidFill>
              </a:rPr>
              <a:t>Biggest flop in U.S coinage history</a:t>
            </a:r>
            <a:r>
              <a:rPr lang="en-US" u="none" dirty="0" smtClean="0">
                <a:solidFill>
                  <a:schemeClr val="bg2"/>
                </a:solidFill>
              </a:rPr>
              <a:t>… you be the judge</a:t>
            </a:r>
            <a:endParaRPr lang="en-US" u="none" dirty="0">
              <a:solidFill>
                <a:schemeClr val="bg2"/>
              </a:solidFill>
            </a:endParaRPr>
          </a:p>
        </p:txBody>
      </p:sp>
      <p:pic>
        <p:nvPicPr>
          <p:cNvPr id="922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213" y="2908757"/>
            <a:ext cx="3036673" cy="303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1975" y="2908757"/>
            <a:ext cx="3036673" cy="303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8388" y="3124754"/>
            <a:ext cx="2822088" cy="282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8389" y="3124754"/>
            <a:ext cx="2822087" cy="282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9184" y="5986741"/>
            <a:ext cx="8939284" cy="461665"/>
          </a:xfrm>
          <a:prstGeom prst="rect">
            <a:avLst/>
          </a:prstGeom>
          <a:solidFill>
            <a:schemeClr val="tx1"/>
          </a:solidFill>
        </p:spPr>
        <p:txBody>
          <a:bodyPr wrap="square" rtlCol="0">
            <a:spAutoFit/>
          </a:bodyPr>
          <a:lstStyle/>
          <a:p>
            <a:pPr algn="ctr"/>
            <a:r>
              <a:rPr lang="en-US" b="1" u="none" dirty="0" smtClean="0">
                <a:solidFill>
                  <a:srgbClr val="FF0000"/>
                </a:solidFill>
              </a:rPr>
              <a:t>Irony:  </a:t>
            </a:r>
            <a:r>
              <a:rPr lang="en-US" u="none" dirty="0" smtClean="0">
                <a:solidFill>
                  <a:srgbClr val="FF0000"/>
                </a:solidFill>
              </a:rPr>
              <a:t>this series actually </a:t>
            </a:r>
            <a:r>
              <a:rPr lang="en-US" i="1" u="none" dirty="0" smtClean="0">
                <a:solidFill>
                  <a:srgbClr val="FF0000"/>
                </a:solidFill>
              </a:rPr>
              <a:t>caused</a:t>
            </a:r>
            <a:r>
              <a:rPr lang="en-US" u="none" dirty="0" smtClean="0">
                <a:solidFill>
                  <a:srgbClr val="FF0000"/>
                </a:solidFill>
              </a:rPr>
              <a:t> a short-changing problem!</a:t>
            </a:r>
            <a:endParaRPr lang="en-US" u="none" dirty="0">
              <a:solidFill>
                <a:srgbClr val="FF0000"/>
              </a:solidFill>
            </a:endParaRPr>
          </a:p>
        </p:txBody>
      </p:sp>
      <p:sp>
        <p:nvSpPr>
          <p:cNvPr id="10" name="Rectangle 6"/>
          <p:cNvSpPr>
            <a:spLocks noGrp="1" noChangeArrowheads="1"/>
          </p:cNvSpPr>
          <p:nvPr>
            <p:ph type="sldNum" sz="quarter" idx="4294967295"/>
          </p:nvPr>
        </p:nvSpPr>
        <p:spPr bwMode="gray">
          <a:xfrm>
            <a:off x="8269176" y="6608070"/>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80A68EF7-E02E-4EA3-8C33-F405C7559FD2}" type="slidenum">
              <a:rPr lang="en-US" smtClean="0"/>
              <a:t>8</a:t>
            </a:fld>
            <a:endParaRPr lang="en-US" dirty="0"/>
          </a:p>
        </p:txBody>
      </p:sp>
    </p:spTree>
    <p:extLst>
      <p:ext uri="{BB962C8B-B14F-4D97-AF65-F5344CB8AC3E}">
        <p14:creationId xmlns:p14="http://schemas.microsoft.com/office/powerpoint/2010/main" val="40495380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7" y="200332"/>
            <a:ext cx="8079581" cy="878681"/>
          </a:xfrm>
        </p:spPr>
        <p:txBody>
          <a:bodyPr/>
          <a:lstStyle/>
          <a:p>
            <a:pPr eaLnBrk="1" fontAlgn="auto" hangingPunct="1">
              <a:spcAft>
                <a:spcPts val="0"/>
              </a:spcAft>
              <a:defRPr/>
            </a:pPr>
            <a:r>
              <a:rPr lang="en-US" dirty="0" smtClean="0"/>
              <a:t>The legendary 1876-CC</a:t>
            </a:r>
            <a:br>
              <a:rPr lang="en-US" dirty="0" smtClean="0"/>
            </a:br>
            <a:r>
              <a:rPr lang="en-US" dirty="0"/>
              <a:t>O</a:t>
            </a:r>
            <a:r>
              <a:rPr lang="en-US" dirty="0" smtClean="0"/>
              <a:t>ne of our most famous rarities</a:t>
            </a:r>
            <a:endParaRPr lang="en-US" dirty="0"/>
          </a:p>
        </p:txBody>
      </p:sp>
      <p:sp>
        <p:nvSpPr>
          <p:cNvPr id="11268" name="Content Placeholder 2"/>
          <p:cNvSpPr>
            <a:spLocks noGrp="1"/>
          </p:cNvSpPr>
          <p:nvPr>
            <p:ph idx="1"/>
          </p:nvPr>
        </p:nvSpPr>
        <p:spPr>
          <a:xfrm>
            <a:off x="336166" y="1270256"/>
            <a:ext cx="8065294" cy="2933700"/>
          </a:xfrm>
        </p:spPr>
        <p:txBody>
          <a:bodyPr/>
          <a:lstStyle/>
          <a:p>
            <a:pPr eaLnBrk="1" hangingPunct="1">
              <a:buFont typeface="Arial" panose="020B0604020202020204" pitchFamily="34" charset="0"/>
              <a:buChar char="•"/>
            </a:pPr>
            <a:r>
              <a:rPr lang="en-US" sz="2400" dirty="0" smtClean="0">
                <a:solidFill>
                  <a:srgbClr val="080808"/>
                </a:solidFill>
                <a:latin typeface="Arial" panose="020B0604020202020204" pitchFamily="34" charset="0"/>
                <a:cs typeface="Arial" panose="020B0604020202020204" pitchFamily="34" charset="0"/>
              </a:rPr>
              <a:t>Often thought of with the1804 dollar, 1894-S dime</a:t>
            </a:r>
          </a:p>
          <a:p>
            <a:pPr eaLnBrk="1" hangingPunct="1">
              <a:buFont typeface="Arial" panose="020B0604020202020204" pitchFamily="34" charset="0"/>
              <a:buChar char="•"/>
            </a:pPr>
            <a:r>
              <a:rPr lang="en-US" sz="2400" dirty="0" smtClean="0">
                <a:solidFill>
                  <a:srgbClr val="080808"/>
                </a:solidFill>
                <a:latin typeface="Arial" panose="020B0604020202020204" pitchFamily="34" charset="0"/>
                <a:cs typeface="Arial" panose="020B0604020202020204" pitchFamily="34" charset="0"/>
              </a:rPr>
              <a:t>10,000 </a:t>
            </a:r>
            <a:r>
              <a:rPr lang="en-US" sz="2400" dirty="0">
                <a:solidFill>
                  <a:srgbClr val="080808"/>
                </a:solidFill>
                <a:latin typeface="Arial" panose="020B0604020202020204" pitchFamily="34" charset="0"/>
                <a:cs typeface="Arial" panose="020B0604020202020204" pitchFamily="34" charset="0"/>
              </a:rPr>
              <a:t>ordered and minted, but never released</a:t>
            </a:r>
          </a:p>
          <a:p>
            <a:pPr eaLnBrk="1" hangingPunct="1">
              <a:buFont typeface="Arial" panose="020B0604020202020204" pitchFamily="34" charset="0"/>
              <a:buChar char="•"/>
            </a:pPr>
            <a:r>
              <a:rPr lang="en-US" sz="2400" dirty="0">
                <a:solidFill>
                  <a:srgbClr val="080808"/>
                </a:solidFill>
                <a:latin typeface="Arial" panose="020B0604020202020204" pitchFamily="34" charset="0"/>
                <a:cs typeface="Arial" panose="020B0604020202020204" pitchFamily="34" charset="0"/>
              </a:rPr>
              <a:t> Some left mint as souvenirs, assay coins, or keepsakes</a:t>
            </a:r>
          </a:p>
          <a:p>
            <a:pPr eaLnBrk="1" hangingPunct="1">
              <a:buFont typeface="Arial" panose="020B0604020202020204" pitchFamily="34" charset="0"/>
              <a:buChar char="•"/>
            </a:pPr>
            <a:r>
              <a:rPr lang="en-US" sz="2400" dirty="0">
                <a:solidFill>
                  <a:srgbClr val="080808"/>
                </a:solidFill>
                <a:latin typeface="Arial" panose="020B0604020202020204" pitchFamily="34" charset="0"/>
                <a:cs typeface="Arial" panose="020B0604020202020204" pitchFamily="34" charset="0"/>
              </a:rPr>
              <a:t> All still on hand ordered </a:t>
            </a:r>
            <a:r>
              <a:rPr lang="en-US" sz="2400" dirty="0" smtClean="0">
                <a:solidFill>
                  <a:srgbClr val="080808"/>
                </a:solidFill>
                <a:latin typeface="Arial" panose="020B0604020202020204" pitchFamily="34" charset="0"/>
                <a:cs typeface="Arial" panose="020B0604020202020204" pitchFamily="34" charset="0"/>
              </a:rPr>
              <a:t>melted in early 1877</a:t>
            </a:r>
            <a:endParaRPr lang="en-US" sz="2400" dirty="0">
              <a:solidFill>
                <a:srgbClr val="080808"/>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sz="2400" dirty="0">
                <a:solidFill>
                  <a:srgbClr val="080808"/>
                </a:solidFill>
                <a:latin typeface="Arial" panose="020B0604020202020204" pitchFamily="34" charset="0"/>
                <a:cs typeface="Arial" panose="020B0604020202020204" pitchFamily="34" charset="0"/>
              </a:rPr>
              <a:t> Fewer than 20 known</a:t>
            </a:r>
          </a:p>
        </p:txBody>
      </p:sp>
      <p:sp>
        <p:nvSpPr>
          <p:cNvPr id="6" name="Rectangle 6"/>
          <p:cNvSpPr>
            <a:spLocks noGrp="1" noChangeArrowheads="1"/>
          </p:cNvSpPr>
          <p:nvPr>
            <p:ph type="sldNum" sz="quarter" idx="4294967295"/>
          </p:nvPr>
        </p:nvSpPr>
        <p:spPr bwMode="gray">
          <a:xfrm>
            <a:off x="8269176" y="6605494"/>
            <a:ext cx="579553"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EB0F0199-7292-4BDD-AAFF-D1F09F019261}" type="slidenum">
              <a:rPr lang="en-US" smtClean="0"/>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920" y="3407670"/>
            <a:ext cx="3126751" cy="31111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039" y="3407670"/>
            <a:ext cx="3152808" cy="3111117"/>
          </a:xfrm>
          <a:prstGeom prst="rect">
            <a:avLst/>
          </a:prstGeom>
        </p:spPr>
      </p:pic>
    </p:spTree>
    <p:extLst>
      <p:ext uri="{BB962C8B-B14F-4D97-AF65-F5344CB8AC3E}">
        <p14:creationId xmlns:p14="http://schemas.microsoft.com/office/powerpoint/2010/main" val="423540662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blank">
  <a:themeElements>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fontScheme name="1_blank">
      <a:majorFont>
        <a:latin typeface="Futura Hv"/>
        <a:ea typeface=""/>
        <a:cs typeface=""/>
      </a:majorFont>
      <a:minorFont>
        <a:latin typeface="Futura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lnDef>
  </a:objectDefaults>
  <a:extraClrSchemeLst>
    <a:extraClrScheme>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00FCE19-40AE-4958-A660-B1DD07D1BE2F}" vid="{F98A82BA-0A63-48B9-9548-2FA81591AEC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17516</TotalTime>
  <Words>5996</Words>
  <Application>Microsoft Office PowerPoint</Application>
  <PresentationFormat>Letter Paper (8.5x11 in)</PresentationFormat>
  <Paragraphs>559</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Narrow</vt:lpstr>
      <vt:lpstr>Calibri</vt:lpstr>
      <vt:lpstr>Futura Bk</vt:lpstr>
      <vt:lpstr>Futura Hv</vt:lpstr>
      <vt:lpstr>Wingdings</vt:lpstr>
      <vt:lpstr>1_blank</vt:lpstr>
      <vt:lpstr>Double Dimes – and the Amazing Discovery at the Carson City Mint </vt:lpstr>
      <vt:lpstr>Topics</vt:lpstr>
      <vt:lpstr>Original proposal and later attempts</vt:lpstr>
      <vt:lpstr>Coins minted by U.S. Mint at start of 1873</vt:lpstr>
      <vt:lpstr>Why was the double dime created?</vt:lpstr>
      <vt:lpstr>The design</vt:lpstr>
      <vt:lpstr>Design decision – H.R. Linderman</vt:lpstr>
      <vt:lpstr>Double dimes 1875-1878</vt:lpstr>
      <vt:lpstr>The legendary 1876-CC One of our most famous rarities</vt:lpstr>
      <vt:lpstr>The legendary 1876-CC Circulated examples prohibitively rare</vt:lpstr>
      <vt:lpstr>Series at a glance – a short set</vt:lpstr>
      <vt:lpstr>Collecting 20-cent pieces</vt:lpstr>
      <vt:lpstr>Varieties</vt:lpstr>
      <vt:lpstr>Repunched mintmarks</vt:lpstr>
      <vt:lpstr>Misplaced dates</vt:lpstr>
      <vt:lpstr>Die markers</vt:lpstr>
      <vt:lpstr>Die marriages</vt:lpstr>
      <vt:lpstr>The really geeky stuff – Part 1</vt:lpstr>
      <vt:lpstr>Errors – all rare</vt:lpstr>
      <vt:lpstr>Exonumia – all very scarce to rare</vt:lpstr>
      <vt:lpstr>Amazing Discovery at the Carson City Mint  </vt:lpstr>
      <vt:lpstr>Carson City Mint –  Now the Nevada State Museum</vt:lpstr>
      <vt:lpstr>A pit full of dies! </vt:lpstr>
      <vt:lpstr>Excavator knew about coins</vt:lpstr>
      <vt:lpstr>The excavation </vt:lpstr>
      <vt:lpstr>He knew what he was looking at!</vt:lpstr>
      <vt:lpstr>Carson City Mint visit – July 2013</vt:lpstr>
      <vt:lpstr>Carson City Mint visit</vt:lpstr>
      <vt:lpstr>The goodies!</vt:lpstr>
      <vt:lpstr>The goodies!</vt:lpstr>
      <vt:lpstr>Carson City Mint visit – July 2013</vt:lpstr>
      <vt:lpstr>A tale of discovery</vt:lpstr>
      <vt:lpstr>The “new” 1875-CC Reverse</vt:lpstr>
      <vt:lpstr>September 2013 – While working on the book…</vt:lpstr>
      <vt:lpstr>September 2013 –  Re-examined the die</vt:lpstr>
      <vt:lpstr>The really geeky stuff – Part 2</vt:lpstr>
      <vt:lpstr>The really geeky stuff – Part 2</vt:lpstr>
      <vt:lpstr>Beginning August 21, 2015…</vt:lpstr>
      <vt:lpstr>Special exhibit at  Nevada State Museum</vt:lpstr>
      <vt:lpstr>Die and coin reunited!</vt:lpstr>
      <vt:lpstr>Die and coin reunited!</vt:lpstr>
      <vt:lpstr>Comprehensive reference</vt:lpstr>
      <vt:lpstr>Double Dime Summit – July 2013</vt:lpstr>
      <vt:lpstr>Summary</vt:lpstr>
      <vt:lpstr>Photo credits</vt:lpstr>
      <vt:lpstr>Liberty Seated Collectors Club</vt:lpstr>
      <vt:lpstr>Award-winning Publications</vt:lpstr>
      <vt:lpstr>www.LSCCweb.org</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Dimes and Amazing Find at the Carson City Mint</dc:title>
  <dc:creator>John Frost</dc:creator>
  <cp:lastModifiedBy>John Frost</cp:lastModifiedBy>
  <cp:revision>226</cp:revision>
  <dcterms:created xsi:type="dcterms:W3CDTF">2014-11-11T19:22:30Z</dcterms:created>
  <dcterms:modified xsi:type="dcterms:W3CDTF">2019-03-23T20:01:08Z</dcterms:modified>
</cp:coreProperties>
</file>